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808" r:id="rId6"/>
    <p:sldMasterId id="2147483715" r:id="rId7"/>
    <p:sldMasterId id="2147483768" r:id="rId8"/>
  </p:sldMasterIdLst>
  <p:notesMasterIdLst>
    <p:notesMasterId r:id="rId59"/>
  </p:notesMasterIdLst>
  <p:handoutMasterIdLst>
    <p:handoutMasterId r:id="rId60"/>
  </p:handoutMasterIdLst>
  <p:sldIdLst>
    <p:sldId id="259" r:id="rId9"/>
    <p:sldId id="333" r:id="rId10"/>
    <p:sldId id="334" r:id="rId11"/>
    <p:sldId id="337" r:id="rId12"/>
    <p:sldId id="336" r:id="rId13"/>
    <p:sldId id="335" r:id="rId14"/>
    <p:sldId id="338" r:id="rId15"/>
    <p:sldId id="339" r:id="rId16"/>
    <p:sldId id="340" r:id="rId17"/>
    <p:sldId id="342" r:id="rId18"/>
    <p:sldId id="361" r:id="rId19"/>
    <p:sldId id="343" r:id="rId20"/>
    <p:sldId id="344" r:id="rId21"/>
    <p:sldId id="345" r:id="rId22"/>
    <p:sldId id="346" r:id="rId23"/>
    <p:sldId id="347" r:id="rId24"/>
    <p:sldId id="373" r:id="rId25"/>
    <p:sldId id="348" r:id="rId26"/>
    <p:sldId id="349" r:id="rId27"/>
    <p:sldId id="351" r:id="rId28"/>
    <p:sldId id="352" r:id="rId29"/>
    <p:sldId id="362" r:id="rId30"/>
    <p:sldId id="363" r:id="rId31"/>
    <p:sldId id="364" r:id="rId32"/>
    <p:sldId id="353" r:id="rId33"/>
    <p:sldId id="376" r:id="rId34"/>
    <p:sldId id="377" r:id="rId35"/>
    <p:sldId id="379" r:id="rId36"/>
    <p:sldId id="380" r:id="rId37"/>
    <p:sldId id="381" r:id="rId38"/>
    <p:sldId id="382" r:id="rId39"/>
    <p:sldId id="354" r:id="rId40"/>
    <p:sldId id="355" r:id="rId41"/>
    <p:sldId id="356" r:id="rId42"/>
    <p:sldId id="357" r:id="rId43"/>
    <p:sldId id="365" r:id="rId44"/>
    <p:sldId id="366" r:id="rId45"/>
    <p:sldId id="367" r:id="rId46"/>
    <p:sldId id="368" r:id="rId47"/>
    <p:sldId id="375" r:id="rId48"/>
    <p:sldId id="358" r:id="rId49"/>
    <p:sldId id="359" r:id="rId50"/>
    <p:sldId id="383" r:id="rId51"/>
    <p:sldId id="360" r:id="rId52"/>
    <p:sldId id="369" r:id="rId53"/>
    <p:sldId id="370" r:id="rId54"/>
    <p:sldId id="371" r:id="rId55"/>
    <p:sldId id="372" r:id="rId56"/>
    <p:sldId id="374" r:id="rId57"/>
    <p:sldId id="258" r:id="rId58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81585" autoAdjust="0"/>
  </p:normalViewPr>
  <p:slideViewPr>
    <p:cSldViewPr>
      <p:cViewPr varScale="1">
        <p:scale>
          <a:sx n="108" d="100"/>
          <a:sy n="108" d="100"/>
        </p:scale>
        <p:origin x="-90" y="-234"/>
      </p:cViewPr>
      <p:guideLst>
        <p:guide orient="horz" pos="42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>
        <p:scale>
          <a:sx n="75" d="100"/>
          <a:sy n="75" d="100"/>
        </p:scale>
        <p:origin x="-2238" y="-246"/>
      </p:cViewPr>
      <p:guideLst>
        <p:guide orient="horz" pos="3127"/>
        <p:guide pos="42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62320" y="9414122"/>
            <a:ext cx="624179" cy="496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BAC8C890-231A-4ABA-B911-489C84A2D6F2}" type="slidenum">
              <a:rPr lang="nl-NL"/>
              <a:pPr>
                <a:defRPr/>
              </a:pPr>
              <a:t>‹N°›</a:t>
            </a:fld>
            <a:endParaRPr lang="nl-NL" dirty="0"/>
          </a:p>
        </p:txBody>
      </p:sp>
      <p:pic>
        <p:nvPicPr>
          <p:cNvPr id="34819" name="Picture 2" descr="C:\Users\NL07021\Pictures\Visuals PPT\Logos handout en notes\Ato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40" y="117419"/>
            <a:ext cx="1283299" cy="46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185825" y="9502979"/>
            <a:ext cx="5916200" cy="39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Consulting, Atos Worldline, Atos Sphere,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Atos Cloud and Atos Worldgrid are registered trademarks of Atos SE.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Atos, to be used by the recipient only. This document, or any part of it,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may not be reproduced, copied, circulated and/or distributed nor quoted without prior written approval from Atos.</a:t>
            </a:r>
            <a:endParaRPr lang="nl-NL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99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r>
              <a:rPr lang="nl-NL" noProof="0" dirty="0" smtClean="0"/>
              <a:t>²</a:t>
            </a:r>
            <a:endParaRPr lang="nl-NL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788"/>
            <a:ext cx="5438140" cy="446667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62320" y="9287183"/>
            <a:ext cx="624179" cy="4966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latin typeface="+mn-lt"/>
                <a:cs typeface="+mn-cs"/>
              </a:defRPr>
            </a:lvl1pPr>
          </a:lstStyle>
          <a:p>
            <a:pPr>
              <a:defRPr/>
            </a:pPr>
            <a:fld id="{19FB5CC7-CF4C-4259-9963-8C7454471E68}" type="slidenum">
              <a:rPr lang="nl-NL"/>
              <a:pPr>
                <a:defRPr/>
              </a:pPr>
              <a:t>‹N°›</a:t>
            </a:fld>
            <a:endParaRPr lang="nl-NL" dirty="0"/>
          </a:p>
        </p:txBody>
      </p:sp>
      <p:sp>
        <p:nvSpPr>
          <p:cNvPr id="10" name="AddNotifier#3"/>
          <p:cNvSpPr txBox="1">
            <a:spLocks noChangeArrowheads="1"/>
          </p:cNvSpPr>
          <p:nvPr/>
        </p:nvSpPr>
        <p:spPr bwMode="auto">
          <a:xfrm>
            <a:off x="185825" y="9502979"/>
            <a:ext cx="5916200" cy="39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Atos, the Atos logo, Atos Consulting, Atos Worldline, Atos Sphere,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Atos Cloud and Atos Worldgrid are registered trademarks of Atos SE.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© 2013 Atos. Confidential information owned by Atos, to be used by the recipient only. This document, or any part of it,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smtClean="0">
                <a:latin typeface="+mn-lt"/>
                <a:cs typeface="+mn-cs"/>
              </a:rPr>
              <a:t>may not be reproduced, copied, circulated and/or distributed nor quoted without prior written approval from Atos.</a:t>
            </a:r>
            <a:endParaRPr lang="nl-NL" sz="500" dirty="0">
              <a:latin typeface="+mn-lt"/>
              <a:cs typeface="+mn-cs"/>
            </a:endParaRPr>
          </a:p>
        </p:txBody>
      </p:sp>
      <p:pic>
        <p:nvPicPr>
          <p:cNvPr id="29702" name="Picture 2" descr="C:\Users\NL07021\Pictures\Visuals PPT\Logos handout en notes\At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40" y="117419"/>
            <a:ext cx="1283299" cy="46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de-DE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D66025-46DB-4C81-8199-224D95CF9B92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nl-N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F42B88-4333-4CFC-91C1-A76D43369ACF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nl-NL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8F21F6-FC3F-4D98-BCDA-5B02A88D7C37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nl-NL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76DE8B-3AFE-44B4-9FEA-0E73BBDFF0D9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nl-NL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3C038D-D797-497C-83EC-84F4EEDA622F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nl-NL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de-DE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932183-1959-48F3-9651-80281796378E}" type="slidenum">
              <a:rPr lang="nl-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nl-N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The first </a:t>
            </a:r>
            <a:r>
              <a:rPr lang="en-US" dirty="0" smtClean="0">
                <a:effectLst/>
              </a:rPr>
              <a:t> idea that one has when it comes to batch processing is that the</a:t>
            </a:r>
            <a:r>
              <a:rPr lang="en-US" baseline="0" dirty="0" smtClean="0">
                <a:effectLst/>
              </a:rPr>
              <a:t> processing does not need human interaction.</a:t>
            </a:r>
          </a:p>
          <a:p>
            <a:r>
              <a:rPr lang="fr-FR" baseline="0" dirty="0" smtClean="0">
                <a:effectLst/>
              </a:rPr>
              <a:t>2. </a:t>
            </a:r>
            <a:r>
              <a:rPr lang="en-US" baseline="0" dirty="0" smtClean="0">
                <a:effectLst/>
              </a:rPr>
              <a:t>Nothing is waiting until processing end, so we say it is not in real-time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3. </a:t>
            </a:r>
            <a:r>
              <a:rPr lang="en-US" baseline="0" dirty="0" smtClean="0">
                <a:effectLst/>
              </a:rPr>
              <a:t>The processing involves (</a:t>
            </a:r>
            <a:r>
              <a:rPr lang="en-US" baseline="0" dirty="0" err="1" smtClean="0">
                <a:effectLst/>
              </a:rPr>
              <a:t>generaly</a:t>
            </a:r>
            <a:r>
              <a:rPr lang="en-US" baseline="0" dirty="0" smtClean="0">
                <a:effectLst/>
              </a:rPr>
              <a:t>) a high volume of </a:t>
            </a:r>
            <a:r>
              <a:rPr lang="en-US" baseline="0" dirty="0" err="1" smtClean="0">
                <a:effectLst/>
              </a:rPr>
              <a:t>informations</a:t>
            </a:r>
            <a:r>
              <a:rPr lang="en-US" baseline="0" dirty="0" smtClean="0">
                <a:effectLst/>
              </a:rPr>
              <a:t> that involve thousands, hundreds of thousands, or millions of data rows or transactions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effectLst/>
              </a:rPr>
              <a:t>4. And </a:t>
            </a:r>
            <a:r>
              <a:rPr lang="en-US" baseline="0" dirty="0" smtClean="0">
                <a:effectLst/>
              </a:rPr>
              <a:t>t</a:t>
            </a:r>
            <a:r>
              <a:rPr lang="en-US" dirty="0" smtClean="0"/>
              <a:t>here may be complex logic or calculations to perform on the </a:t>
            </a:r>
            <a:r>
              <a:rPr lang="en-US" dirty="0" err="1" smtClean="0"/>
              <a:t>datas</a:t>
            </a: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5. So,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c</a:t>
            </a:r>
            <a:r>
              <a:rPr lang="en-US" dirty="0" err="1" smtClean="0"/>
              <a:t>omputationally</a:t>
            </a:r>
            <a:r>
              <a:rPr lang="en-US" dirty="0" smtClean="0"/>
              <a:t> expensive, and we don't want this cost to be part of our on-line application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6. </a:t>
            </a:r>
            <a:r>
              <a:rPr lang="en-US" dirty="0" smtClean="0"/>
              <a:t>We apply the same </a:t>
            </a:r>
            <a:r>
              <a:rPr lang="en-US" dirty="0" err="1" smtClean="0"/>
              <a:t>treatement</a:t>
            </a:r>
            <a:r>
              <a:rPr lang="en-US" dirty="0" smtClean="0"/>
              <a:t> to all of our data, so it is bulk-oriented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7. </a:t>
            </a:r>
            <a:r>
              <a:rPr lang="en-US" dirty="0" smtClean="0"/>
              <a:t>As soon as we found in this kind of situation, we decided to run as batch process.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8. </a:t>
            </a:r>
            <a:r>
              <a:rPr lang="en-US" dirty="0" smtClean="0"/>
              <a:t>Later we will see that these characteristics have a strong impact on the approach we have on the treatment of batches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FB5CC7-CF4C-4259-9963-8C7454471E68}" type="slidenum">
              <a:rPr lang="nl-NL" smtClean="0"/>
              <a:pPr>
                <a:defRPr/>
              </a:pPr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477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396800"/>
            <a:ext cx="4950000" cy="1470025"/>
          </a:xfrm>
        </p:spPr>
        <p:txBody>
          <a:bodyPr>
            <a:noAutofit/>
          </a:bodyPr>
          <a:lstStyle>
            <a:lvl1pPr>
              <a:defRPr sz="3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6000" y="2955600"/>
            <a:ext cx="4950000" cy="14868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293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4023F-D908-44A7-869F-693F41664582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C47A9-3051-4523-91FE-00CEBC8D1D6F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21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8B27-1E5D-4006-A832-9A4880269256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85C1C-7DEE-4291-BA8D-1A9A4992EF6D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242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6C19C-CB8C-4840-8C4E-0FA7C0846D9F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272E2-E61E-4B4C-9BDC-61A11A50A37B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798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A705B-4813-403A-8482-B18DE5CFC439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27F9E-9E0D-4377-8646-C355A8EF6469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18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3DB86-5914-473B-9311-97C1A6D49E8B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75B57-E784-4C78-B93B-8E67B6C07258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065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56861-46E0-44E1-BCAA-473E9CC2995F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2014C1-A09A-4F7E-928F-543CCFA6DB3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095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2622EB-7CCB-4466-9D2B-804445A5242D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9202F-EE06-49EB-AD0C-59D9C795E406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35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text only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ddCustomDate#1"/>
          <p:cNvSpPr txBox="1">
            <a:spLocks noChangeArrowheads="1"/>
          </p:cNvSpPr>
          <p:nvPr/>
        </p:nvSpPr>
        <p:spPr bwMode="auto">
          <a:xfrm>
            <a:off x="3984625" y="4652963"/>
            <a:ext cx="1108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dirty="0" smtClean="0">
                <a:ea typeface="Verdana" pitchFamily="34" charset="0"/>
                <a:cs typeface="Verdana" pitchFamily="34" charset="0"/>
              </a:rPr>
              <a:t>23-10-2013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396800"/>
            <a:ext cx="4950000" cy="1470025"/>
          </a:xfrm>
        </p:spPr>
        <p:txBody>
          <a:bodyPr>
            <a:noAutofit/>
          </a:bodyPr>
          <a:lstStyle>
            <a:lvl1pPr>
              <a:defRPr sz="3100" b="1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6000" y="2955600"/>
            <a:ext cx="4950000" cy="14868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9165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046052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378000"/>
            <a:ext cx="8741280" cy="75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00" y="1124744"/>
            <a:ext cx="8748000" cy="49628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783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asic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93675" y="6318250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A3101-E34C-444D-892F-3D4F8F3FE567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887525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dNotifier#1"/>
          <p:cNvSpPr txBox="1">
            <a:spLocks noChangeArrowheads="1"/>
          </p:cNvSpPr>
          <p:nvPr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AddCustomDate#1"/>
          <p:cNvSpPr txBox="1">
            <a:spLocks noChangeArrowheads="1"/>
          </p:cNvSpPr>
          <p:nvPr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AddNotifier#1"/>
          <p:cNvSpPr txBox="1">
            <a:spLocks noChangeArrowheads="1"/>
          </p:cNvSpPr>
          <p:nvPr userDrawn="1"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8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620000"/>
            <a:ext cx="4734000" cy="124560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9079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08C92-44E9-4ACC-9A1C-4D2551238357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26DCD-A1AA-448C-A0FA-0EFFACC7F0D6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84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E69DF-E38D-4822-8433-69CECB94B694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6352D-7D0E-4303-9882-C3456F0841E7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77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1E3FE4-F1FA-4E34-9001-6ECB24618A3E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C0CC9-0870-4837-A3CF-A713D0D4CDB0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747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BEE8C-7310-453B-979D-FF8BB63217A8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3E5FC-EE8F-4751-9B5F-0672D7E98F6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158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B5A50-4966-4003-B3AC-4A9622B71CBF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38675-57C0-45C7-AC4C-D97E15D422D3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68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5D9BB-0083-4093-B373-A0B81B264F04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1B194-FF20-47B9-981D-86406FA276E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442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02500-7AC5-4412-9246-CAE15B501F45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3D769-A179-4683-915F-BC05543F73A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44508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EE928-B0DC-4A34-A65A-C92651349A92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36126-44D4-4E08-A319-6E8072A7254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7567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960DA-C473-4A51-8EBF-0BA648786CDC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1AFD-3C0A-4569-A52A-B2956D22E843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2nd top lin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00" y="378000"/>
            <a:ext cx="8741280" cy="756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00" y="1124744"/>
            <a:ext cx="8748000" cy="4962856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93675" y="6318250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29349-2F83-4B2D-86D4-AB76EBAC9B1F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76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45BC4-5F0B-44BC-8B20-7FC5366D94EE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C7782-A05A-47C5-A381-BFA2D7B57425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401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7AB84-BCB3-4712-BC71-ABE92AED4050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F387D-14E0-4535-97DF-D843744D46ED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65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ddNotifier#1"/>
          <p:cNvSpPr txBox="1">
            <a:spLocks noChangeArrowheads="1"/>
          </p:cNvSpPr>
          <p:nvPr userDrawn="1"/>
        </p:nvSpPr>
        <p:spPr bwMode="auto">
          <a:xfrm>
            <a:off x="2195513" y="2955925"/>
            <a:ext cx="4733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Worldline is a registered trademark of Atos Worldline SAS. June 2013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2013 Atos. Confidential information owned by Atos Worldline, to be used by the recipient only. This document, or any part of it, may not be reproduced, copied, circulated and/or distributed nor quoted without prior written approval from Atos Worldline.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AddCustomDate#1"/>
          <p:cNvSpPr txBox="1">
            <a:spLocks noChangeArrowheads="1"/>
          </p:cNvSpPr>
          <p:nvPr userDrawn="1"/>
        </p:nvSpPr>
        <p:spPr bwMode="auto">
          <a:xfrm>
            <a:off x="3984625" y="4652963"/>
            <a:ext cx="11795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nl-NL" sz="1200" smtClean="0">
                <a:ea typeface="Verdana" pitchFamily="34" charset="0"/>
                <a:cs typeface="Verdana" pitchFamily="34" charset="0"/>
              </a:rPr>
              <a:t>dd-mm-yyyy</a:t>
            </a:r>
          </a:p>
        </p:txBody>
      </p:sp>
      <p:sp>
        <p:nvSpPr>
          <p:cNvPr id="5" name="AddClassification"/>
          <p:cNvSpPr txBox="1">
            <a:spLocks noChangeArrowheads="1"/>
          </p:cNvSpPr>
          <p:nvPr userDrawn="1"/>
        </p:nvSpPr>
        <p:spPr bwMode="auto">
          <a:xfrm>
            <a:off x="3868738" y="6386513"/>
            <a:ext cx="1374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© For internal use</a:t>
            </a:r>
            <a:endParaRPr lang="en-US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000" y="1620000"/>
            <a:ext cx="4734000" cy="124560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115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193675" y="6308725"/>
            <a:ext cx="6381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FAB99-08CD-41AF-B442-540D21EF1DCC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36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DA7C1-7593-48C1-A15A-FD9D24F48542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E614D-0D92-440C-A3D7-03BB2EA26CD2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17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F2A5C-9669-4AF8-A8F1-65DDD623AEFF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0678A-21FC-4505-BA14-CEA4C6C9A6BA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36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51E55-E1EE-4BBC-B930-45A1C89BD878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977F1-7C2C-4414-94B1-151E116DD6A8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4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9EF95-A1BB-4FA6-8073-46FAC3F268DC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1A893-CF5A-42A2-B1CF-81434F1743A1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58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0813" y="3778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stijl te bewerken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9700" y="1454150"/>
            <a:ext cx="8748713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modelstijlen te bewerken</a:t>
            </a:r>
          </a:p>
          <a:p>
            <a:pPr lvl="1"/>
            <a:r>
              <a:rPr lang="nl-NL" altLang="de-DE" smtClean="0"/>
              <a:t>Tweede niveau</a:t>
            </a:r>
          </a:p>
          <a:p>
            <a:pPr lvl="2"/>
            <a:r>
              <a:rPr lang="nl-NL" altLang="de-DE" smtClean="0"/>
              <a:t>Derde niveau</a:t>
            </a:r>
          </a:p>
          <a:p>
            <a:pPr lvl="3"/>
            <a:r>
              <a:rPr lang="nl-NL" altLang="de-DE" smtClean="0"/>
              <a:t>Vierde niveau</a:t>
            </a:r>
          </a:p>
          <a:p>
            <a:pPr lvl="4"/>
            <a:r>
              <a:rPr lang="nl-NL" altLang="de-DE" smtClean="0"/>
              <a:t>Vijfde niveau</a:t>
            </a:r>
          </a:p>
        </p:txBody>
      </p:sp>
      <p:sp>
        <p:nvSpPr>
          <p:cNvPr id="1029" name="AddCustomFooter#1"/>
          <p:cNvSpPr txBox="1">
            <a:spLocks noChangeArrowheads="1"/>
          </p:cNvSpPr>
          <p:nvPr/>
        </p:nvSpPr>
        <p:spPr bwMode="auto">
          <a:xfrm>
            <a:off x="190500" y="6378575"/>
            <a:ext cx="3294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23-10-2013| Saeid Mirzaei | © For internal use </a:t>
            </a:r>
          </a:p>
          <a:p>
            <a:pPr>
              <a:defRPr/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SDCO - </a:t>
            </a:r>
            <a:r>
              <a:rPr lang="en-US" sz="1000" dirty="0" err="1" smtClean="0">
                <a:ea typeface="Verdana" pitchFamily="34" charset="0"/>
                <a:cs typeface="Verdana" pitchFamily="34" charset="0"/>
              </a:rPr>
              <a:t>Worldline</a:t>
            </a:r>
            <a:endParaRPr lang="nl-NL" sz="1000" dirty="0" smtClean="0">
              <a:ea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39750" indent="-269875" algn="l" rtl="0" eaLnBrk="0" fontAlgn="base" hangingPunct="0">
        <a:spcBef>
          <a:spcPts val="388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79500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493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083997-E68E-401C-AA77-890283E03F33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629780-8AA2-4B82-AF62-C08352358E6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50813" y="3778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stijl te bewerken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9700" y="1454150"/>
            <a:ext cx="8748713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de-DE" smtClean="0"/>
              <a:t>Klik om de modelstijlen te bewerken</a:t>
            </a:r>
          </a:p>
          <a:p>
            <a:pPr lvl="1"/>
            <a:r>
              <a:rPr lang="nl-NL" altLang="de-DE" smtClean="0"/>
              <a:t>Tweede niveau</a:t>
            </a:r>
          </a:p>
          <a:p>
            <a:pPr lvl="2"/>
            <a:r>
              <a:rPr lang="nl-NL" altLang="de-DE" smtClean="0"/>
              <a:t>Derde niveau</a:t>
            </a:r>
          </a:p>
          <a:p>
            <a:pPr lvl="3"/>
            <a:r>
              <a:rPr lang="nl-NL" altLang="de-DE" smtClean="0"/>
              <a:t>Vierde niveau</a:t>
            </a:r>
          </a:p>
          <a:p>
            <a:pPr lvl="4"/>
            <a:r>
              <a:rPr lang="nl-NL" altLang="de-DE" smtClean="0"/>
              <a:t>Vijfde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675" y="6308725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A1A5E549-0A8E-4BA3-95AE-85B1B497C6D9}" type="slidenum">
              <a:rPr lang="nl-NL"/>
              <a:pPr>
                <a:defRPr/>
              </a:pPr>
              <a:t>‹N°›</a:t>
            </a:fld>
            <a:endParaRPr lang="nl-NL"/>
          </a:p>
        </p:txBody>
      </p:sp>
      <p:sp>
        <p:nvSpPr>
          <p:cNvPr id="1029" name="AddCustomFooter#1"/>
          <p:cNvSpPr txBox="1">
            <a:spLocks noChangeArrowheads="1"/>
          </p:cNvSpPr>
          <p:nvPr/>
        </p:nvSpPr>
        <p:spPr bwMode="auto">
          <a:xfrm>
            <a:off x="190500" y="6378575"/>
            <a:ext cx="339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defRPr/>
            </a:pPr>
            <a:r>
              <a:rPr lang="en-US" sz="1000" smtClean="0">
                <a:ea typeface="Verdana" pitchFamily="34" charset="0"/>
                <a:cs typeface="Verdana" pitchFamily="34" charset="0"/>
              </a:rPr>
              <a:t>       | dd-mm-yyyy | Author | © For internal use </a:t>
            </a:r>
          </a:p>
          <a:p>
            <a:pPr>
              <a:defRPr/>
            </a:pPr>
            <a:r>
              <a:rPr lang="en-US" sz="1000" smtClean="0">
                <a:ea typeface="Verdana" pitchFamily="34" charset="0"/>
                <a:cs typeface="Verdana" pitchFamily="34" charset="0"/>
              </a:rPr>
              <a:t>GBU | Division | Department </a:t>
            </a:r>
            <a:endParaRPr lang="nl-NL" sz="1000" smtClean="0">
              <a:ea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9pPr>
    </p:titleStyle>
    <p:bodyStyle>
      <a:lvl1pPr marL="2698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39750" indent="-269875" algn="l" rtl="0" eaLnBrk="0" fontAlgn="base" hangingPunct="0">
        <a:spcBef>
          <a:spcPts val="388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0962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79500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49375" indent="-2698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409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1B6DE2F-B883-446B-B4CE-9274F03F9DE7}" type="datetimeFigureOut">
              <a:rPr lang="de-DE"/>
              <a:pPr>
                <a:defRPr/>
              </a:pPr>
              <a:t>06.08.2014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7D513DC-B275-4789-A17B-967CC63AA569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hrome.google.com/webstore/detail/ripple-emulator-beta/geelfhphabnejjhdalkjhgipohgpdnoc" TargetMode="Externa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lugins.cordova.io/#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cordova-plugin-splashscree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apache/cordova-plugin-network-information" TargetMode="External"/><Relationship Id="rId4" Type="http://schemas.openxmlformats.org/officeDocument/2006/relationships/hyperlink" Target="https://github.com/apache/cordova-plugin-geoloca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pache/cordova-plugin-geolocati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pache/cordova-plugin-network-informa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github.com/got5/ngCordova-demo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ngcordova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webstorm/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ant.apache.org/bindownload.cgi" TargetMode="External"/><Relationship Id="rId5" Type="http://schemas.openxmlformats.org/officeDocument/2006/relationships/hyperlink" Target="http://nodejs.org/" TargetMode="External"/><Relationship Id="rId4" Type="http://schemas.openxmlformats.org/officeDocument/2006/relationships/hyperlink" Target="http://developer.android.com/sdk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ionicframework.com/" TargetMode="External"/><Relationship Id="rId3" Type="http://schemas.openxmlformats.org/officeDocument/2006/relationships/image" Target="../media/image44.jpeg"/><Relationship Id="rId7" Type="http://schemas.openxmlformats.org/officeDocument/2006/relationships/hyperlink" Target="http://famo.u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sencha.com/products/touch/" TargetMode="External"/><Relationship Id="rId5" Type="http://schemas.openxmlformats.org/officeDocument/2006/relationships/image" Target="../media/image46.jpeg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ionicframework.com/docs/" TargetMode="External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hyperlink" Target="http://ionicons.com/" TargetMode="External"/><Relationship Id="rId4" Type="http://schemas.openxmlformats.org/officeDocument/2006/relationships/image" Target="../media/image51.jpg"/><Relationship Id="rId9" Type="http://schemas.openxmlformats.org/officeDocument/2006/relationships/hyperlink" Target="http://codepen.io/ionic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angular-google-maps.org/" TargetMode="External"/><Relationship Id="rId5" Type="http://schemas.openxmlformats.org/officeDocument/2006/relationships/hyperlink" Target="https://github.com/angular/bower-angular-resource" TargetMode="External"/><Relationship Id="rId4" Type="http://schemas.openxmlformats.org/officeDocument/2006/relationships/hyperlink" Target="https://github.com/driftyco/ionic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-ui/ui-router" TargetMode="Externa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7.jpeg"/><Relationship Id="rId4" Type="http://schemas.openxmlformats.org/officeDocument/2006/relationships/hyperlink" Target="https://github.com/angular-ui/ui-router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ionicons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ionicframework.com/docs/api/service/$ionicPopup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://ionicframework.com/docs/api/service/$ionicLoadin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github.com/apache/cordova-plugin-geolocation" TargetMode="External"/><Relationship Id="rId4" Type="http://schemas.openxmlformats.org/officeDocument/2006/relationships/image" Target="../media/image7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maxime.gens@worldline.com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build.phonegap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proxy:3128/" TargetMode="External"/><Relationship Id="rId3" Type="http://schemas.openxmlformats.org/officeDocument/2006/relationships/image" Target="../media/image17.jpg"/><Relationship Id="rId7" Type="http://schemas.openxmlformats.org/officeDocument/2006/relationships/hyperlink" Target="http://ant.apache.org/bindownload.cg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developer.android.com/sdk/index.html" TargetMode="External"/><Relationship Id="rId5" Type="http://schemas.openxmlformats.org/officeDocument/2006/relationships/hyperlink" Target="http://developer.android.com/sdk/index.html#download" TargetMode="External"/><Relationship Id="rId4" Type="http://schemas.openxmlformats.org/officeDocument/2006/relationships/hyperlink" Target="http://nodej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5936" y="4653136"/>
            <a:ext cx="1152128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079612" y="1484784"/>
            <a:ext cx="6984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/>
              <a:t>Training </a:t>
            </a:r>
          </a:p>
          <a:p>
            <a:pPr algn="ctr"/>
            <a:r>
              <a:rPr lang="fr-FR" sz="4000" b="1" dirty="0" smtClean="0"/>
              <a:t>Phone Gap / Cordova</a:t>
            </a:r>
            <a:endParaRPr lang="fr-FR" sz="4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779912" y="4653136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8ACAEAD-A874-4892-91A9-1F437F7B0E16}" type="datetime1">
              <a:rPr lang="fr-FR" sz="1100" i="1" smtClean="0"/>
              <a:t>06/08/2014</a:t>
            </a:fld>
            <a:endParaRPr lang="fr-FR" sz="1100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2879812" y="5229200"/>
            <a:ext cx="3528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By </a:t>
            </a:r>
            <a:r>
              <a:rPr lang="fr-FR" sz="1400" b="1" dirty="0" smtClean="0"/>
              <a:t>S.D.C.O</a:t>
            </a:r>
          </a:p>
          <a:p>
            <a:pPr algn="ctr"/>
            <a:r>
              <a:rPr lang="fr-FR" sz="1200" dirty="0" smtClean="0"/>
              <a:t>Team : </a:t>
            </a:r>
            <a:r>
              <a:rPr lang="fr-FR" sz="1200" b="1" dirty="0" smtClean="0"/>
              <a:t>Web &amp; Mobile Framework</a:t>
            </a:r>
            <a:endParaRPr lang="fr-FR" sz="12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621" y="2970914"/>
            <a:ext cx="2706770" cy="1576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961" y="3073460"/>
            <a:ext cx="7754115" cy="286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55576" y="13407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>
                <a:latin typeface="Calibri" panose="020F0502020204030204" pitchFamily="34" charset="0"/>
              </a:rPr>
              <a:t>Config.xml</a:t>
            </a:r>
            <a:endParaRPr lang="fr-FR" b="1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1259632" y="1710100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sz="1600" dirty="0" smtClean="0">
                <a:latin typeface="Calibri" panose="020F0502020204030204" pitchFamily="34" charset="0"/>
              </a:rPr>
              <a:t> Important file– Cordova </a:t>
            </a:r>
            <a:r>
              <a:rPr lang="fr-FR" sz="1600" dirty="0" err="1" smtClean="0">
                <a:latin typeface="Calibri" panose="020F0502020204030204" pitchFamily="34" charset="0"/>
              </a:rPr>
              <a:t>don’t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work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without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this</a:t>
            </a:r>
            <a:r>
              <a:rPr lang="fr-FR" sz="1600" dirty="0" smtClean="0">
                <a:latin typeface="Calibri" panose="020F0502020204030204" pitchFamily="34" charset="0"/>
              </a:rPr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Plugins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Application configuration :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r>
              <a:rPr lang="fr-FR" sz="1600" dirty="0" smtClean="0">
                <a:latin typeface="Calibri" panose="020F0502020204030204" pitchFamily="34" charset="0"/>
              </a:rPr>
              <a:t> -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Ofen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m</a:t>
            </a:r>
            <a:r>
              <a:rPr lang="fr-FR" sz="1600" dirty="0" err="1" smtClean="0">
                <a:latin typeface="Calibri" panose="020F0502020204030204" pitchFamily="34" charset="0"/>
              </a:rPr>
              <a:t>odify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each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 (Android – Ios)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10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83671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Localhost</a:t>
            </a:r>
            <a:r>
              <a:rPr lang="fr-FR" b="1" i="1" dirty="0" smtClean="0"/>
              <a:t> server</a:t>
            </a:r>
            <a:endParaRPr lang="fr-FR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2829413" y="1315269"/>
            <a:ext cx="361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If </a:t>
            </a:r>
            <a:r>
              <a:rPr lang="fr-FR" dirty="0" err="1" smtClean="0">
                <a:latin typeface="Calibri" panose="020F0502020204030204" pitchFamily="34" charset="0"/>
              </a:rPr>
              <a:t>you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want</a:t>
            </a:r>
            <a:r>
              <a:rPr lang="fr-FR" dirty="0" smtClean="0">
                <a:latin typeface="Calibri" panose="020F0502020204030204" pitchFamily="34" charset="0"/>
              </a:rPr>
              <a:t> to </a:t>
            </a:r>
            <a:r>
              <a:rPr lang="fr-FR" dirty="0" err="1" smtClean="0">
                <a:latin typeface="Calibri" panose="020F0502020204030204" pitchFamily="34" charset="0"/>
              </a:rPr>
              <a:t>work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locally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7" name="Virage 6"/>
          <p:cNvSpPr/>
          <p:nvPr/>
        </p:nvSpPr>
        <p:spPr>
          <a:xfrm rot="10800000" flipH="1">
            <a:off x="3261461" y="1684601"/>
            <a:ext cx="432048" cy="319390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37525" y="169151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Use </a:t>
            </a:r>
            <a:r>
              <a:rPr lang="fr-FR" b="1" dirty="0" err="1" smtClean="0">
                <a:latin typeface="Calibri" panose="020F0502020204030204" pitchFamily="34" charset="0"/>
              </a:rPr>
              <a:t>NodeJS</a:t>
            </a:r>
            <a:r>
              <a:rPr lang="fr-FR" b="1" dirty="0" smtClean="0">
                <a:latin typeface="Calibri" panose="020F0502020204030204" pitchFamily="34" charset="0"/>
              </a:rPr>
              <a:t> server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48043" y="4876788"/>
            <a:ext cx="3758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Launch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>
                <a:latin typeface="Calibri" panose="020F0502020204030204" pitchFamily="34" charset="0"/>
              </a:rPr>
              <a:t>N</a:t>
            </a:r>
            <a:r>
              <a:rPr lang="fr-FR" sz="1400" b="1" dirty="0" err="1" smtClean="0">
                <a:latin typeface="Calibri" panose="020F0502020204030204" pitchFamily="34" charset="0"/>
              </a:rPr>
              <a:t>odeJS</a:t>
            </a:r>
            <a:r>
              <a:rPr lang="fr-FR" sz="1400" b="1" dirty="0" smtClean="0">
                <a:latin typeface="Calibri" panose="020F0502020204030204" pitchFamily="34" charset="0"/>
              </a:rPr>
              <a:t> server </a:t>
            </a:r>
            <a:r>
              <a:rPr lang="fr-FR" sz="1400" dirty="0" smtClean="0">
                <a:latin typeface="Calibri" panose="020F0502020204030204" pitchFamily="34" charset="0"/>
              </a:rPr>
              <a:t>: « </a:t>
            </a:r>
            <a:r>
              <a:rPr lang="fr-FR" sz="1400" i="1" dirty="0" err="1" smtClean="0">
                <a:latin typeface="Calibri" panose="020F0502020204030204" pitchFamily="34" charset="0"/>
              </a:rPr>
              <a:t>node</a:t>
            </a:r>
            <a:r>
              <a:rPr lang="fr-FR" sz="1400" i="1" dirty="0" smtClean="0">
                <a:latin typeface="Calibri" panose="020F0502020204030204" pitchFamily="34" charset="0"/>
              </a:rPr>
              <a:t> server.js »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163880" y="5415027"/>
            <a:ext cx="1482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i="1" dirty="0" err="1" smtClean="0">
                <a:latin typeface="Calibri" panose="020F0502020204030204" pitchFamily="34" charset="0"/>
              </a:rPr>
              <a:t>Example</a:t>
            </a:r>
            <a:r>
              <a:rPr lang="fr-FR" sz="1000" i="1" dirty="0" smtClean="0">
                <a:latin typeface="Calibri" panose="020F0502020204030204" pitchFamily="34" charset="0"/>
              </a:rPr>
              <a:t> server.js</a:t>
            </a:r>
            <a:endParaRPr lang="fr-FR" sz="1000" i="1" dirty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32040" y="2722411"/>
            <a:ext cx="3946046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/** * </a:t>
            </a:r>
            <a:r>
              <a:rPr lang="fr-FR" sz="1400" b="1" dirty="0" err="1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Node</a:t>
            </a:r>
            <a:r>
              <a:rPr lang="fr-FR" sz="1400" b="1" dirty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server for Worldline TechForum 2014 </a:t>
            </a:r>
            <a:r>
              <a:rPr lang="fr-FR" sz="1400" b="1" dirty="0" smtClean="0">
                <a:solidFill>
                  <a:srgbClr val="00B05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*/</a:t>
            </a:r>
          </a:p>
          <a:p>
            <a:r>
              <a:rPr lang="fr-FR" sz="1400" i="1" dirty="0" smtClean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express =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require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('express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');</a:t>
            </a:r>
          </a:p>
          <a:p>
            <a:r>
              <a:rPr lang="fr-FR" sz="1400" i="1" dirty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= express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();</a:t>
            </a:r>
          </a:p>
          <a:p>
            <a:r>
              <a:rPr lang="fr-FR" sz="1400" i="1" dirty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var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maxAge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= </a:t>
            </a:r>
            <a:r>
              <a:rPr lang="fr-FR" sz="1400" dirty="0" smtClean="0">
                <a:solidFill>
                  <a:srgbClr val="FF000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31557600000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express.compress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express.bodyParser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express.methodOverride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app.use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express.</a:t>
            </a:r>
            <a:r>
              <a:rPr lang="fr-FR" sz="1400" i="1" dirty="0" err="1" smtClean="0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static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(__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dirname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+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'/'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));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app.get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('/*', </a:t>
            </a:r>
            <a:r>
              <a:rPr lang="fr-FR" sz="1400" i="1" dirty="0" err="1">
                <a:solidFill>
                  <a:schemeClr val="tx2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function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req,res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){ 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	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res.sendfile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(__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dirname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+ 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'/index.html'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);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});</a:t>
            </a:r>
          </a:p>
          <a:p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app.listen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 smtClean="0">
                <a:solidFill>
                  <a:srgbClr val="FF0000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3000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);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console.log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(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'</a:t>
            </a:r>
            <a:r>
              <a:rPr lang="fr-FR" sz="1400" dirty="0" err="1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Listening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on port 3000'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);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94442" y="2815188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in </a:t>
            </a:r>
            <a:r>
              <a:rPr lang="fr-FR" sz="1400" b="1" dirty="0" err="1" smtClean="0">
                <a:latin typeface="Calibri" panose="020F0502020204030204" pitchFamily="34" charset="0"/>
              </a:rPr>
              <a:t>package.json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4442" y="3122965"/>
            <a:ext cx="394604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devDependencies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": { 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"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express": "^3.4.8", 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"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karma": "^0.12.16"  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}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78686" y="2381979"/>
            <a:ext cx="3977558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D:\MonHelloWorld\www&gt;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init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11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94442" y="4458598"/>
            <a:ext cx="3977558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D:\MonHelloWorld\www&gt;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78686" y="5190291"/>
            <a:ext cx="3977558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D:\MonHelloWorld\www&gt;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node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server.js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Connect.multipart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()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will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be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removed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connect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3.0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Listening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on port 3000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78686" y="2074202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Run</a:t>
            </a:r>
            <a:endParaRPr lang="fr-FR" sz="1400" b="1" dirty="0" smtClean="0">
              <a:latin typeface="Calibri" panose="020F050202020403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39552" y="4114805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Run</a:t>
            </a:r>
            <a:endParaRPr lang="fr-FR" sz="1400" b="1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78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245351" y="1412776"/>
            <a:ext cx="278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How to </a:t>
            </a:r>
            <a:r>
              <a:rPr lang="fr-FR" b="1" dirty="0" err="1" smtClean="0">
                <a:latin typeface="Calibri" panose="020F0502020204030204" pitchFamily="34" charset="0"/>
              </a:rPr>
              <a:t>launch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you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app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17576" y="1700808"/>
            <a:ext cx="319472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Ripple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emultor</a:t>
            </a:r>
            <a:r>
              <a:rPr lang="fr-FR" sz="1600" dirty="0" smtClean="0">
                <a:latin typeface="Calibri" panose="020F0502020204030204" pitchFamily="34" charset="0"/>
              </a:rPr>
              <a:t> :   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Google Chrome extension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Emule a </a:t>
            </a:r>
            <a:r>
              <a:rPr lang="fr-FR" sz="1400" dirty="0" err="1" smtClean="0">
                <a:latin typeface="Calibri" panose="020F0502020204030204" pitchFamily="34" charset="0"/>
              </a:rPr>
              <a:t>device</a:t>
            </a:r>
            <a:r>
              <a:rPr lang="fr-FR" sz="1400" dirty="0" smtClean="0">
                <a:latin typeface="Calibri" panose="020F0502020204030204" pitchFamily="34" charset="0"/>
              </a:rPr>
              <a:t> environnement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Mainly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visual</a:t>
            </a:r>
            <a:r>
              <a:rPr lang="fr-FR" sz="1400" dirty="0" smtClean="0">
                <a:latin typeface="Calibri" panose="020F0502020204030204" pitchFamily="34" charset="0"/>
              </a:rPr>
              <a:t> performance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Old and not </a:t>
            </a:r>
            <a:r>
              <a:rPr lang="fr-FR" sz="1400" dirty="0" err="1" smtClean="0">
                <a:latin typeface="Calibri" panose="020F0502020204030204" pitchFamily="34" charset="0"/>
              </a:rPr>
              <a:t>updated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latin typeface="Calibri" panose="020F0502020204030204" pitchFamily="34" charset="0"/>
              </a:rPr>
              <a:t>N</a:t>
            </a:r>
            <a:r>
              <a:rPr lang="fr-FR" sz="1400" dirty="0" err="1" smtClean="0">
                <a:latin typeface="Calibri" panose="020F0502020204030204" pitchFamily="34" charset="0"/>
              </a:rPr>
              <a:t>eed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400" dirty="0">
                <a:latin typeface="Calibri" panose="020F0502020204030204" pitchFamily="34" charset="0"/>
              </a:rPr>
              <a:t>	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Need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1535" y="1597442"/>
            <a:ext cx="4515150" cy="32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15144" y="3933056"/>
            <a:ext cx="32932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The best </a:t>
            </a:r>
            <a:r>
              <a:rPr lang="fr-FR" sz="1600" dirty="0" err="1" smtClean="0">
                <a:latin typeface="Calibri" panose="020F0502020204030204" pitchFamily="34" charset="0"/>
              </a:rPr>
              <a:t>choice</a:t>
            </a:r>
            <a:r>
              <a:rPr lang="fr-FR" sz="1600" dirty="0" smtClean="0">
                <a:latin typeface="Calibri" panose="020F0502020204030204" pitchFamily="34" charset="0"/>
              </a:rPr>
              <a:t> :</a:t>
            </a:r>
            <a:endParaRPr lang="fr-FR" sz="1600" dirty="0">
              <a:latin typeface="Calibri" panose="020F0502020204030204" pitchFamily="34" charset="0"/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Use a real </a:t>
            </a:r>
            <a:r>
              <a:rPr lang="fr-FR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device</a:t>
            </a:r>
            <a:endParaRPr lang="fr-F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2051" name="Picture 3" descr="D:\Utilisateurs\A577163\Downloads\IMG_20140703_1007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25" y="4509120"/>
            <a:ext cx="2039881" cy="15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94517" y="4925851"/>
            <a:ext cx="2789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 smtClean="0">
                <a:latin typeface="Calibri" panose="020F0502020204030204" pitchFamily="34" charset="0"/>
              </a:rPr>
              <a:t>Ripple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47837" y="5172072"/>
            <a:ext cx="4372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latin typeface="Calibri" panose="020F0502020204030204" pitchFamily="34" charset="0"/>
                <a:hlinkClick r:id="rId5"/>
              </a:rPr>
              <a:t>https://chrome.google.com/webstore/detail/ripple-emulator-beta/geelfhphabnejjhdalkjhgipohgpdnoc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7038855" y="872307"/>
            <a:ext cx="16530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http://plugins.cordova.io/#/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779912" y="5589961"/>
            <a:ext cx="430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Possible to </a:t>
            </a:r>
            <a:r>
              <a:rPr lang="fr-FR" i="1" dirty="0" err="1" smtClean="0"/>
              <a:t>create</a:t>
            </a:r>
            <a:r>
              <a:rPr lang="fr-FR" i="1" dirty="0" smtClean="0"/>
              <a:t> </a:t>
            </a:r>
            <a:r>
              <a:rPr lang="fr-FR" i="1" dirty="0" err="1" smtClean="0"/>
              <a:t>your</a:t>
            </a:r>
            <a:r>
              <a:rPr lang="fr-FR" i="1" dirty="0" smtClean="0"/>
              <a:t> plugins</a:t>
            </a:r>
            <a:endParaRPr lang="fr-FR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926519" y="1726194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API plugin Cordova 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0222" y="2127970"/>
            <a:ext cx="17716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923345" y="1924554"/>
            <a:ext cx="28803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269 plugins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Network-information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Dialogs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Splashscreen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Geolocalisation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Globalization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Vibration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StatusBar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…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84564" y="2128535"/>
            <a:ext cx="3293241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Use a </a:t>
            </a:r>
            <a:r>
              <a:rPr lang="fr-FR" i="1" dirty="0" err="1">
                <a:latin typeface="Calibri" panose="020F0502020204030204" pitchFamily="34" charset="0"/>
              </a:rPr>
              <a:t>d</a:t>
            </a:r>
            <a:r>
              <a:rPr lang="fr-FR" i="1" dirty="0" err="1" smtClean="0">
                <a:latin typeface="Calibri" panose="020F0502020204030204" pitchFamily="34" charset="0"/>
              </a:rPr>
              <a:t>evice</a:t>
            </a:r>
            <a:r>
              <a:rPr lang="fr-FR" i="1" dirty="0" smtClean="0">
                <a:latin typeface="Calibri" panose="020F0502020204030204" pitchFamily="34" charset="0"/>
              </a:rPr>
              <a:t> native </a:t>
            </a:r>
            <a:r>
              <a:rPr lang="fr-FR" i="1" dirty="0" err="1" smtClean="0">
                <a:latin typeface="Calibri" panose="020F0502020204030204" pitchFamily="34" charset="0"/>
              </a:rPr>
              <a:t>functionnality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with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cordova</a:t>
            </a:r>
            <a:endParaRPr lang="fr-FR" i="1" dirty="0" smtClean="0">
              <a:latin typeface="Calibri" panose="020F0502020204030204" pitchFamily="34" charset="0"/>
            </a:endParaRPr>
          </a:p>
          <a:p>
            <a:pPr algn="ctr"/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8" name="Flèche vers le bas 7"/>
          <p:cNvSpPr/>
          <p:nvPr/>
        </p:nvSpPr>
        <p:spPr>
          <a:xfrm>
            <a:off x="1571146" y="4725144"/>
            <a:ext cx="360040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157812" y="546988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API Plugin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1232" y="4255623"/>
            <a:ext cx="36213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How to call a camera, </a:t>
            </a:r>
            <a:r>
              <a:rPr lang="fr-FR" sz="1600" dirty="0" smtClean="0">
                <a:latin typeface="Calibri" panose="020F0502020204030204" pitchFamily="34" charset="0"/>
              </a:rPr>
              <a:t>GPS… </a:t>
            </a:r>
            <a:r>
              <a:rPr lang="fr-FR" sz="1600" dirty="0">
                <a:latin typeface="Calibri" panose="020F0502020204030204" pitchFamily="34" charset="0"/>
              </a:rPr>
              <a:t>in </a:t>
            </a: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414662" y="1403484"/>
            <a:ext cx="19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Installation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7504" y="177281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Fetching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plugin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via 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registry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Installing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org.apache.cordova.vibration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for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926374" y="3559752"/>
            <a:ext cx="372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err="1" smtClean="0">
                <a:latin typeface="Calibri" panose="020F0502020204030204" pitchFamily="34" charset="0"/>
              </a:rPr>
              <a:t>Consult</a:t>
            </a:r>
            <a:r>
              <a:rPr lang="fr-FR" sz="1400" i="1" dirty="0" smtClean="0">
                <a:latin typeface="Calibri" panose="020F0502020204030204" pitchFamily="34" charset="0"/>
              </a:rPr>
              <a:t> documentation to use plugin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830131" y="2752784"/>
            <a:ext cx="3917776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You </a:t>
            </a:r>
            <a:r>
              <a:rPr lang="fr-FR" sz="1400" dirty="0" err="1" smtClean="0">
                <a:latin typeface="Calibri" panose="020F0502020204030204" pitchFamily="34" charset="0"/>
              </a:rPr>
              <a:t>can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now</a:t>
            </a:r>
            <a:r>
              <a:rPr lang="fr-FR" sz="1400" dirty="0" smtClean="0">
                <a:latin typeface="Calibri" panose="020F0502020204030204" pitchFamily="34" charset="0"/>
              </a:rPr>
              <a:t> use </a:t>
            </a:r>
            <a:r>
              <a:rPr lang="fr-FR" sz="1400" dirty="0" err="1" smtClean="0">
                <a:latin typeface="Calibri" panose="020F0502020204030204" pitchFamily="34" charset="0"/>
              </a:rPr>
              <a:t>it</a:t>
            </a:r>
            <a:r>
              <a:rPr lang="fr-FR" sz="1400" dirty="0" smtClean="0">
                <a:latin typeface="Calibri" panose="020F0502020204030204" pitchFamily="34" charset="0"/>
              </a:rPr>
              <a:t>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endParaRPr lang="fr-FR" sz="1400" dirty="0">
              <a:latin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navigator.notification.vibrate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cs typeface="Arial" pitchFamily="34" charset="0"/>
              </a:rPr>
              <a:t>(time)</a:t>
            </a:r>
            <a:r>
              <a:rPr kumimoji="0" lang="fr-FR" altLang="fr-F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35692" y="4005064"/>
            <a:ext cx="6575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If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use plugin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worldline</a:t>
            </a:r>
            <a:r>
              <a:rPr lang="fr-FR" sz="1600" dirty="0" smtClean="0">
                <a:latin typeface="Calibri" panose="020F0502020204030204" pitchFamily="34" charset="0"/>
              </a:rPr>
              <a:t> proxy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14662" y="4293096"/>
            <a:ext cx="4788695" cy="16888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142830" rIns="91440" bIns="14283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Donwload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.zip plugin file on </a:t>
            </a:r>
            <a:r>
              <a:rPr kumimoji="0" lang="fr-FR" altLang="fr-FR" sz="11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Github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. For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example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3"/>
              </a:rPr>
              <a:t>https://github.com/apache/cordova-plugin-splashscreen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4"/>
              </a:rPr>
              <a:t>https://github.com/apache/cordova-plugin-geolocation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4183C4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  <a:hlinkClick r:id="rId5"/>
              </a:rPr>
              <a:t>https://github.com/apache/cordova-plugin-network-information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Extracts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and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</a:t>
            </a:r>
            <a:r>
              <a:rPr kumimoji="0" lang="fr-FR" altLang="fr-FR" sz="11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install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Helvetica"/>
              </a:rPr>
              <a:t> plugins</a:t>
            </a:r>
            <a:endParaRPr kumimoji="0" lang="fr-FR" altLang="fr-F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plugin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[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pathtotheextractedplugingit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]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-plugin-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geolocation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-master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plugin 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add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 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[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pathtotheextractedplugingit</a:t>
            </a:r>
            <a:r>
              <a: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]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cordova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-plugin-</a:t>
            </a:r>
            <a:r>
              <a:rPr kumimoji="0" lang="fr-FR" altLang="fr-FR" sz="1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splashscreen</a:t>
            </a:r>
            <a:r>
              <a:rPr kumimoji="0" lang="fr-FR" altLang="fr-FR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onsolas" pitchFamily="49" charset="0"/>
              </a:rPr>
              <a:t>-master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Example</a:t>
            </a:r>
            <a:endParaRPr lang="fr-FR" b="1" i="1" dirty="0"/>
          </a:p>
        </p:txBody>
      </p:sp>
      <p:pic>
        <p:nvPicPr>
          <p:cNvPr id="1026" name="Picture 2" descr="D:\Utilisateurs\A577163\Pictures\code_gps_cord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1916832"/>
            <a:ext cx="52673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24676" y="1547500"/>
            <a:ext cx="224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Cordova GPS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4663" y="3892098"/>
            <a:ext cx="242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err="1" smtClean="0">
                <a:latin typeface="Calibri" panose="020F0502020204030204" pitchFamily="34" charset="0"/>
              </a:rPr>
              <a:t>With</a:t>
            </a:r>
            <a:r>
              <a:rPr lang="fr-FR" sz="1600" i="1" dirty="0" smtClean="0">
                <a:latin typeface="Calibri" panose="020F0502020204030204" pitchFamily="34" charset="0"/>
              </a:rPr>
              <a:t> AngularJS :</a:t>
            </a:r>
          </a:p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Use a </a:t>
            </a:r>
            <a:r>
              <a:rPr lang="fr-FR" sz="1600" i="1" dirty="0" err="1" smtClean="0">
                <a:latin typeface="Calibri" panose="020F0502020204030204" pitchFamily="34" charset="0"/>
              </a:rPr>
              <a:t>Apply</a:t>
            </a:r>
            <a:r>
              <a:rPr lang="fr-FR" sz="1600" i="1" dirty="0" smtClean="0">
                <a:latin typeface="Calibri" panose="020F0502020204030204" pitchFamily="34" charset="0"/>
              </a:rPr>
              <a:t>() for update interface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2895375" y="3702769"/>
            <a:ext cx="1152128" cy="378658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20072" y="898267"/>
            <a:ext cx="360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https://github.com/apache/cordova-plugin-geolocation/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11560" y="1916832"/>
            <a:ext cx="2484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</a:rPr>
              <a:t>Demo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A</a:t>
            </a:r>
            <a:r>
              <a:rPr lang="fr-FR" sz="1600" dirty="0" smtClean="0">
                <a:latin typeface="Calibri" panose="020F0502020204030204" pitchFamily="34" charset="0"/>
              </a:rPr>
              <a:t>ngularJS : </a:t>
            </a:r>
          </a:p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A JavaScript Framework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Utilisateurs\A577163\Pictures\connection pluging cordo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372" y="1340768"/>
            <a:ext cx="5223804" cy="461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ZoneTexte 5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 smtClean="0"/>
              <a:t>Example</a:t>
            </a:r>
            <a:endParaRPr lang="fr-FR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507407" y="2095741"/>
            <a:ext cx="224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Cordova network Information Plugin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14663" y="3892098"/>
            <a:ext cx="242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Good Practice :</a:t>
            </a:r>
          </a:p>
          <a:p>
            <a:pPr algn="ctr"/>
            <a:r>
              <a:rPr lang="fr-FR" sz="1600" i="1" dirty="0" smtClean="0">
                <a:latin typeface="Calibri" panose="020F0502020204030204" pitchFamily="34" charset="0"/>
              </a:rPr>
              <a:t>Use a Angular Service to call </a:t>
            </a:r>
            <a:r>
              <a:rPr lang="fr-FR" sz="1600" i="1" dirty="0" err="1" smtClean="0">
                <a:latin typeface="Calibri" panose="020F0502020204030204" pitchFamily="34" charset="0"/>
              </a:rPr>
              <a:t>this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fonctionality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V="1">
            <a:off x="2751062" y="1628800"/>
            <a:ext cx="812826" cy="2410345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220072" y="898267"/>
            <a:ext cx="360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https://github.com/apache/cordova-plugin-network-information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7020" y="5455361"/>
            <a:ext cx="2940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alibri" panose="020F0502020204030204" pitchFamily="34" charset="0"/>
              </a:rPr>
              <a:t>iOS and Windows Phone </a:t>
            </a:r>
            <a:r>
              <a:rPr lang="en-US" sz="1200" dirty="0">
                <a:latin typeface="Calibri" panose="020F0502020204030204" pitchFamily="34" charset="0"/>
              </a:rPr>
              <a:t>can't detect the type of cellular network connection.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39906" y="4307596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Only IOS and </a:t>
            </a:r>
          </a:p>
          <a:p>
            <a:pPr algn="ctr"/>
            <a:r>
              <a:rPr lang="en-US" sz="1000" dirty="0" smtClean="0">
                <a:latin typeface="Calibri" panose="020F0502020204030204" pitchFamily="34" charset="0"/>
              </a:rPr>
              <a:t>Windows Phone</a:t>
            </a:r>
            <a:endParaRPr lang="fr-FR" sz="1000" dirty="0">
              <a:latin typeface="Calibri" panose="020F0502020204030204" pitchFamily="34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7473607" y="4507651"/>
            <a:ext cx="532597" cy="181399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7451428" y="4723095"/>
            <a:ext cx="576956" cy="14606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III. Cordova </a:t>
            </a:r>
            <a:r>
              <a:rPr lang="fr-FR" dirty="0" smtClean="0"/>
              <a:t>Plugins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Ng-Cordova</a:t>
            </a:r>
            <a:endParaRPr lang="fr-FR" b="1" i="1" dirty="0"/>
          </a:p>
        </p:txBody>
      </p:sp>
      <p:sp>
        <p:nvSpPr>
          <p:cNvPr id="6" name="Rectangle 5"/>
          <p:cNvSpPr/>
          <p:nvPr/>
        </p:nvSpPr>
        <p:spPr>
          <a:xfrm>
            <a:off x="2123728" y="57332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hlinkClick r:id="rId2"/>
              </a:rPr>
              <a:t>https://github.com/got5/ngCordova-demo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69" y="2280563"/>
            <a:ext cx="2000529" cy="200052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05958" y="1556792"/>
            <a:ext cx="3168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App Ng-Cordova</a:t>
            </a:r>
          </a:p>
          <a:p>
            <a:pPr algn="ctr"/>
            <a:r>
              <a:rPr lang="en-US" sz="1400" dirty="0">
                <a:latin typeface="Calibri" panose="020F0502020204030204" pitchFamily="34" charset="0"/>
              </a:rPr>
              <a:t>Cordova with the power of AngularJS</a:t>
            </a:r>
          </a:p>
          <a:p>
            <a:pPr algn="ctr"/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3727" y="502348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  <a:hlinkClick r:id="rId4"/>
              </a:rPr>
              <a:t>http://ngcordova.com/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825551" y="4822350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Calibri" panose="020F0502020204030204" pitchFamily="34" charset="0"/>
              </a:rPr>
              <a:t>Official </a:t>
            </a:r>
            <a:r>
              <a:rPr lang="fr-FR" sz="1400" dirty="0" err="1" smtClean="0">
                <a:latin typeface="Calibri" panose="020F0502020204030204" pitchFamily="34" charset="0"/>
              </a:rPr>
              <a:t>webSite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925452" y="5521825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</a:rPr>
              <a:t>Demo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by S.D.C.O – Web &amp; Mobile Framework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067944" y="3212976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Version Alpha v0.1.3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There not all plugin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Easy</a:t>
            </a:r>
            <a:r>
              <a:rPr lang="fr-FR" sz="1400" dirty="0" smtClean="0">
                <a:latin typeface="Calibri" panose="020F0502020204030204" pitchFamily="34" charset="0"/>
              </a:rPr>
              <a:t> to use a </a:t>
            </a:r>
            <a:r>
              <a:rPr lang="fr-FR" sz="1400" dirty="0" err="1" smtClean="0">
                <a:latin typeface="Calibri" panose="020F0502020204030204" pitchFamily="34" charset="0"/>
              </a:rPr>
              <a:t>simply</a:t>
            </a:r>
            <a:r>
              <a:rPr lang="fr-FR" sz="1400" dirty="0" smtClean="0">
                <a:latin typeface="Calibri" panose="020F0502020204030204" pitchFamily="34" charset="0"/>
              </a:rPr>
              <a:t> plugin 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067944" y="2084543"/>
            <a:ext cx="4680520" cy="830997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latin typeface="Calibri" panose="020F0502020204030204" pitchFamily="34" charset="0"/>
              </a:rPr>
              <a:t>ngCordova</a:t>
            </a:r>
            <a:r>
              <a:rPr lang="en-US" sz="1600" b="1" dirty="0">
                <a:latin typeface="Calibri" panose="020F0502020204030204" pitchFamily="34" charset="0"/>
              </a:rPr>
              <a:t> is a set of AngularJS extensions on top of the Cordova API to make it easier to build, test, and deploy Cordova apps with AngularJS.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9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à coins arrondis 32"/>
          <p:cNvSpPr/>
          <p:nvPr/>
        </p:nvSpPr>
        <p:spPr>
          <a:xfrm>
            <a:off x="5432567" y="2060848"/>
            <a:ext cx="3440847" cy="148652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3006914" y="1340768"/>
            <a:ext cx="3528392" cy="369332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You </a:t>
            </a:r>
            <a:r>
              <a:rPr lang="fr-FR" i="1" dirty="0" err="1" smtClean="0">
                <a:latin typeface="Calibri" panose="020F0502020204030204" pitchFamily="34" charset="0"/>
              </a:rPr>
              <a:t>app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should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be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signed</a:t>
            </a:r>
            <a:r>
              <a:rPr lang="fr-FR" i="1" dirty="0" smtClean="0">
                <a:latin typeface="Calibri" panose="020F0502020204030204" pitchFamily="34" charset="0"/>
              </a:rPr>
              <a:t> !</a:t>
            </a:r>
            <a:endParaRPr lang="fr-FR" i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2780" y="3239593"/>
            <a:ext cx="401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>
                <a:latin typeface="Calibri" panose="020F0502020204030204" pitchFamily="34" charset="0"/>
              </a:rPr>
              <a:t>It’s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very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easy</a:t>
            </a:r>
            <a:r>
              <a:rPr lang="fr-FR" sz="1400" b="1" dirty="0" smtClean="0">
                <a:latin typeface="Calibri" panose="020F0502020204030204" pitchFamily="34" charset="0"/>
              </a:rPr>
              <a:t> on Android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1520" y="1846011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KeyStore</a:t>
            </a:r>
            <a:endParaRPr lang="fr-FR" sz="16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Alias of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Password</a:t>
            </a:r>
            <a:r>
              <a:rPr lang="fr-FR" sz="1400" dirty="0" smtClean="0">
                <a:latin typeface="Calibri" panose="020F0502020204030204" pitchFamily="34" charset="0"/>
              </a:rPr>
              <a:t> of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…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108874" y="2229209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worldlineSDCO.keystore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necteur droit avec flèche 10"/>
          <p:cNvCxnSpPr>
            <a:endCxn id="23" idx="0"/>
          </p:cNvCxnSpPr>
          <p:nvPr/>
        </p:nvCxnSpPr>
        <p:spPr>
          <a:xfrm flipH="1">
            <a:off x="5914146" y="2725460"/>
            <a:ext cx="658119" cy="29239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6836149" y="2721758"/>
            <a:ext cx="126014" cy="29739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549546" y="2721758"/>
            <a:ext cx="72008" cy="3048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7913561" y="2747295"/>
            <a:ext cx="659329" cy="30856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444657" y="3017850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techforum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366660" y="3048648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g-cordova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188343" y="3026558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948417" y="2994885"/>
            <a:ext cx="938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fr-FR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fr-F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  <a:endParaRPr lang="fr-F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 rot="20261343">
            <a:off x="5936172" y="263957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ZoneTexte 29"/>
          <p:cNvSpPr txBox="1"/>
          <p:nvPr/>
        </p:nvSpPr>
        <p:spPr>
          <a:xfrm rot="17813933">
            <a:off x="6530326" y="2671982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ZoneTexte 30"/>
          <p:cNvSpPr txBox="1"/>
          <p:nvPr/>
        </p:nvSpPr>
        <p:spPr>
          <a:xfrm rot="4410828">
            <a:off x="7442490" y="2614658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ZoneTexte 31"/>
          <p:cNvSpPr txBox="1"/>
          <p:nvPr/>
        </p:nvSpPr>
        <p:spPr>
          <a:xfrm rot="1350096">
            <a:off x="8034281" y="2509814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Aharoni" panose="02010803020104030203" pitchFamily="2" charset="-79"/>
                <a:cs typeface="Aharoni" panose="02010803020104030203" pitchFamily="2" charset="-79"/>
              </a:rPr>
              <a:t>alias</a:t>
            </a:r>
            <a:endParaRPr lang="fr-FR" sz="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6301109" y="3339770"/>
            <a:ext cx="17543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err="1" smtClean="0">
                <a:latin typeface="Calibri" panose="020F0502020204030204" pitchFamily="34" charset="0"/>
              </a:rPr>
              <a:t>Keystore</a:t>
            </a:r>
            <a:r>
              <a:rPr lang="fr-FR" sz="800" dirty="0" smtClean="0">
                <a:latin typeface="Calibri" panose="020F0502020204030204" pitchFamily="34" charset="0"/>
              </a:rPr>
              <a:t> organisation</a:t>
            </a:r>
            <a:endParaRPr lang="fr-FR" sz="800" dirty="0">
              <a:latin typeface="Calibri" panose="020F0502020204030204" pitchFamily="34" charset="0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1091"/>
            <a:ext cx="1101329" cy="815348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454" y="3633991"/>
            <a:ext cx="1813028" cy="101982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251520" y="3464714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How to </a:t>
            </a: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Eclipse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1" y="3803268"/>
            <a:ext cx="4026863" cy="2336575"/>
          </a:xfrm>
          <a:prstGeom prst="rect">
            <a:avLst/>
          </a:prstGeom>
        </p:spPr>
      </p:pic>
      <p:sp>
        <p:nvSpPr>
          <p:cNvPr id="40" name="Flèche droite 39"/>
          <p:cNvSpPr/>
          <p:nvPr/>
        </p:nvSpPr>
        <p:spPr>
          <a:xfrm>
            <a:off x="4680271" y="5445224"/>
            <a:ext cx="1368152" cy="216024"/>
          </a:xfrm>
          <a:prstGeom prst="rightArrow">
            <a:avLst>
              <a:gd name="adj1" fmla="val 50000"/>
              <a:gd name="adj2" fmla="val 156019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6303366" y="5060793"/>
            <a:ext cx="24013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Follow</a:t>
            </a:r>
            <a:r>
              <a:rPr lang="fr-FR" sz="1600" b="1" dirty="0" smtClean="0">
                <a:latin typeface="Calibri" panose="020F0502020204030204" pitchFamily="34" charset="0"/>
              </a:rPr>
              <a:t> indications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Create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Create</a:t>
            </a:r>
            <a:r>
              <a:rPr lang="fr-FR" sz="1400" dirty="0" smtClean="0">
                <a:latin typeface="Calibri" panose="020F0502020204030204" pitchFamily="34" charset="0"/>
              </a:rPr>
              <a:t> a alias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…</a:t>
            </a:r>
            <a:endParaRPr lang="fr-FR" sz="1400" dirty="0">
              <a:latin typeface="Calibri" panose="020F0502020204030204" pitchFamily="34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07" y="1991995"/>
            <a:ext cx="998549" cy="867591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9552" y="1628800"/>
            <a:ext cx="8038288" cy="310854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:\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A******\&gt;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keytool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genkey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-alias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keyalg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RSA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worldlineSDCO.keystore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keysize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2048 -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validity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10000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Entrez le mot de passe du fichier de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: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Ressaisissez le nouveau mot de passe :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Quels sont vos nom et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prÚnom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Maxime Gens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Quel est le nom de votre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unitÚ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organisationnelle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Unknown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]:  SDCO - Web and Mobile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framework</a:t>
            </a:r>
            <a:endParaRPr lang="fr-FR" sz="14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…………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…………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Est-ce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CN=Maxime Gens, OU=SDCO - Web and Mobile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framework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, O=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Wordline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, L=Seclin, ST=Nord-Pas-de-Calais, C=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fr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?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[non]:  oui</a:t>
            </a:r>
          </a:p>
          <a:p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Entrez le mot de passe de la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pour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&lt;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&gt;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      (appuyez sur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EntrÚe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s'il s'agit du mot de passe du fichier de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clÚs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)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414663" y="476672"/>
            <a:ext cx="874871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1091"/>
            <a:ext cx="1101329" cy="815348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11632" y="1284184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>
                <a:latin typeface="Calibri" panose="020F0502020204030204" pitchFamily="34" charset="0"/>
              </a:rPr>
              <a:t>Generate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keystore</a:t>
            </a:r>
            <a:r>
              <a:rPr lang="fr-FR" sz="1600" i="1" dirty="0" smtClean="0">
                <a:latin typeface="Calibri" panose="020F0502020204030204" pitchFamily="34" charset="0"/>
              </a:rPr>
              <a:t> on command line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198101"/>
              </p:ext>
            </p:extLst>
          </p:nvPr>
        </p:nvGraphicFramePr>
        <p:xfrm>
          <a:off x="414663" y="5085184"/>
          <a:ext cx="8427461" cy="640080"/>
        </p:xfrm>
        <a:graphic>
          <a:graphicData uri="http://schemas.openxmlformats.org/drawingml/2006/table">
            <a:tbl>
              <a:tblPr/>
              <a:tblGrid>
                <a:gridCol w="298493"/>
                <a:gridCol w="8128968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sz="1600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keytool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genkey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-alias  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helloworld</a:t>
                      </a:r>
                      <a:r>
                        <a:rPr lang="fr-FR" sz="1600" b="0" baseline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keyalg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</a:t>
                      </a:r>
                      <a:r>
                        <a:rPr lang="fr-FR" sz="1600" b="0" baseline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RSA</a:t>
                      </a:r>
                      <a:r>
                        <a:rPr lang="fr-FR" sz="1600" b="0" baseline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keystore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worldlineSDCO.keystore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keysize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2048   -</a:t>
                      </a:r>
                      <a:r>
                        <a:rPr lang="fr-FR" sz="1600" b="0" dirty="0" err="1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validity</a:t>
                      </a:r>
                      <a:r>
                        <a:rPr lang="fr-FR" sz="1600" b="0" dirty="0" smtClean="0">
                          <a:latin typeface="Shonar Bangla" panose="020B0502040204020203" pitchFamily="34" charset="0"/>
                          <a:cs typeface="Shonar Bangla" panose="020B0502040204020203" pitchFamily="34" charset="0"/>
                        </a:rPr>
                        <a:t>  10000</a:t>
                      </a:r>
                      <a:endParaRPr lang="fr-FR" sz="1600" b="0" dirty="0">
                        <a:latin typeface="Shonar Bangla" panose="020B0502040204020203" pitchFamily="34" charset="0"/>
                        <a:cs typeface="Shonar Bangla" panose="020B0502040204020203" pitchFamily="34" charset="0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19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748712" cy="755650"/>
          </a:xfrm>
        </p:spPr>
        <p:txBody>
          <a:bodyPr/>
          <a:lstStyle/>
          <a:p>
            <a:r>
              <a:rPr lang="en-GB" dirty="0" smtClean="0"/>
              <a:t>I. About Information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8"/>
            <a:ext cx="8748713" cy="4824536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marL="269875" lvl="1" indent="0">
              <a:buNone/>
            </a:pPr>
            <a:r>
              <a:rPr lang="en-US" sz="1800" i="1" dirty="0" smtClean="0">
                <a:latin typeface="Calibri" panose="020F0502020204030204" pitchFamily="34" charset="0"/>
              </a:rPr>
              <a:t>Before please install on your computer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IDE (</a:t>
            </a:r>
            <a:r>
              <a:rPr lang="en-US" dirty="0" err="1" smtClean="0">
                <a:latin typeface="Calibri" panose="020F0502020204030204" pitchFamily="34" charset="0"/>
              </a:rPr>
              <a:t>WebStrom</a:t>
            </a:r>
            <a:r>
              <a:rPr lang="en-US" dirty="0" smtClean="0">
                <a:latin typeface="Calibri" panose="020F0502020204030204" pitchFamily="34" charset="0"/>
              </a:rPr>
              <a:t> : </a:t>
            </a:r>
            <a:r>
              <a:rPr lang="en-US" dirty="0">
                <a:latin typeface="Calibri" panose="020F0502020204030204" pitchFamily="34" charset="0"/>
                <a:hlinkClick r:id="rId3"/>
              </a:rPr>
              <a:t>http://www.jetbrains.com/webstorm</a:t>
            </a:r>
            <a:r>
              <a:rPr lang="en-US" dirty="0" smtClean="0">
                <a:latin typeface="Calibri" panose="020F0502020204030204" pitchFamily="34" charset="0"/>
                <a:hlinkClick r:id="rId3"/>
              </a:rPr>
              <a:t>/</a:t>
            </a:r>
            <a:r>
              <a:rPr lang="en-US" dirty="0" smtClean="0">
                <a:latin typeface="Calibri" panose="020F0502020204030204" pitchFamily="34" charset="0"/>
              </a:rPr>
              <a:t>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Eclipse </a:t>
            </a:r>
            <a:r>
              <a:rPr lang="en-US" dirty="0" smtClean="0">
                <a:latin typeface="Calibri" panose="020F0502020204030204" pitchFamily="34" charset="0"/>
              </a:rPr>
              <a:t>ADT </a:t>
            </a:r>
            <a:r>
              <a:rPr lang="en-US" dirty="0">
                <a:latin typeface="Calibri" panose="020F0502020204030204" pitchFamily="34" charset="0"/>
              </a:rPr>
              <a:t>(</a:t>
            </a:r>
            <a:r>
              <a:rPr lang="en-US" dirty="0">
                <a:latin typeface="Calibri" panose="020F0502020204030204" pitchFamily="34" charset="0"/>
                <a:hlinkClick r:id="rId4"/>
              </a:rPr>
              <a:t>http://</a:t>
            </a:r>
            <a:r>
              <a:rPr lang="en-US" dirty="0" smtClean="0">
                <a:latin typeface="Calibri" panose="020F0502020204030204" pitchFamily="34" charset="0"/>
                <a:hlinkClick r:id="rId4"/>
              </a:rPr>
              <a:t>developer.android.com/sdk/index.html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Calibri" panose="020F0502020204030204" pitchFamily="34" charset="0"/>
              </a:rPr>
              <a:t>NodeJS</a:t>
            </a:r>
            <a:r>
              <a:rPr lang="en-US" dirty="0">
                <a:latin typeface="Calibri" panose="020F0502020204030204" pitchFamily="34" charset="0"/>
              </a:rPr>
              <a:t> : </a:t>
            </a:r>
            <a:r>
              <a:rPr lang="en-US" dirty="0" smtClean="0">
                <a:latin typeface="Calibri" panose="020F0502020204030204" pitchFamily="34" charset="0"/>
              </a:rPr>
              <a:t>(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http</a:t>
            </a:r>
            <a:r>
              <a:rPr lang="en-US" dirty="0">
                <a:latin typeface="Calibri" panose="020F0502020204030204" pitchFamily="34" charset="0"/>
                <a:hlinkClick r:id="rId5"/>
              </a:rPr>
              <a:t>://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nodejs.org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Ant </a:t>
            </a:r>
            <a:r>
              <a:rPr lang="en-US" dirty="0">
                <a:latin typeface="Calibri" panose="020F0502020204030204" pitchFamily="34" charset="0"/>
              </a:rPr>
              <a:t>: (</a:t>
            </a:r>
            <a:r>
              <a:rPr lang="en-US" dirty="0">
                <a:latin typeface="Calibri" panose="020F0502020204030204" pitchFamily="34" charset="0"/>
                <a:hlinkClick r:id="rId6"/>
              </a:rPr>
              <a:t>http://ant.apache.org/bindownload.cgi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11560" y="1484784"/>
            <a:ext cx="597666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Suject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  <a:r>
              <a:rPr lang="fr-FR" sz="1600" dirty="0" err="1" smtClean="0">
                <a:latin typeface="Calibri" panose="020F0502020204030204" pitchFamily="34" charset="0"/>
              </a:rPr>
              <a:t>Develop</a:t>
            </a:r>
            <a:r>
              <a:rPr lang="fr-FR" sz="1600" dirty="0" smtClean="0">
                <a:latin typeface="Calibri" panose="020F0502020204030204" pitchFamily="34" charset="0"/>
              </a:rPr>
              <a:t> mobile App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Cordova</a:t>
            </a:r>
          </a:p>
          <a:p>
            <a:r>
              <a:rPr lang="fr-FR" b="1" dirty="0" smtClean="0">
                <a:latin typeface="Calibri" panose="020F0502020204030204" pitchFamily="34" charset="0"/>
              </a:rPr>
              <a:t>Time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  <a:r>
              <a:rPr lang="fr-FR" sz="1600" dirty="0" smtClean="0">
                <a:latin typeface="Calibri" panose="020F0502020204030204" pitchFamily="34" charset="0"/>
              </a:rPr>
              <a:t>One </a:t>
            </a:r>
            <a:r>
              <a:rPr lang="fr-FR" sz="1600" dirty="0" err="1" smtClean="0">
                <a:latin typeface="Calibri" panose="020F0502020204030204" pitchFamily="34" charset="0"/>
              </a:rPr>
              <a:t>day</a:t>
            </a:r>
            <a:endParaRPr lang="fr-FR" sz="1600" dirty="0" smtClean="0">
              <a:latin typeface="Calibri" panose="020F0502020204030204" pitchFamily="34" charset="0"/>
            </a:endParaRPr>
          </a:p>
          <a:p>
            <a:r>
              <a:rPr lang="fr-FR" b="1" dirty="0" err="1" smtClean="0">
                <a:latin typeface="Calibri" panose="020F0502020204030204" pitchFamily="34" charset="0"/>
              </a:rPr>
              <a:t>Technology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HTML5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CSS3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– IOS</a:t>
            </a:r>
          </a:p>
          <a:p>
            <a:r>
              <a:rPr lang="fr-FR" b="1" dirty="0" err="1" smtClean="0">
                <a:latin typeface="Calibri" panose="020F0502020204030204" pitchFamily="34" charset="0"/>
              </a:rPr>
              <a:t>Prerequisites</a:t>
            </a:r>
            <a:r>
              <a:rPr lang="fr-FR" dirty="0" smtClean="0">
                <a:latin typeface="Calibri" panose="020F0502020204030204" pitchFamily="34" charset="0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 panose="020F0502020204030204" pitchFamily="34" charset="0"/>
              </a:rPr>
              <a:t>K</a:t>
            </a:r>
            <a:r>
              <a:rPr lang="fr-FR" sz="1600" dirty="0" err="1" smtClean="0">
                <a:latin typeface="Calibri" panose="020F0502020204030204" pitchFamily="34" charset="0"/>
              </a:rPr>
              <a:t>nowledge</a:t>
            </a:r>
            <a:r>
              <a:rPr lang="fr-FR" sz="1600" dirty="0" smtClean="0">
                <a:latin typeface="Calibri" panose="020F0502020204030204" pitchFamily="34" charset="0"/>
              </a:rPr>
              <a:t> JavaScript (Framework AngularJS), HTML5 and CSS3.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Basic</a:t>
            </a:r>
            <a:r>
              <a:rPr lang="fr-FR" sz="1600" dirty="0">
                <a:latin typeface="Calibri" panose="020F0502020204030204" pitchFamily="34" charset="0"/>
              </a:rPr>
              <a:t> </a:t>
            </a:r>
            <a:r>
              <a:rPr lang="fr-FR" sz="1600" dirty="0" smtClean="0">
                <a:latin typeface="Calibri" panose="020F0502020204030204" pitchFamily="34" charset="0"/>
              </a:rPr>
              <a:t>concepts in Android and 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Have a running Android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(real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or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083" y="1484784"/>
            <a:ext cx="3864584" cy="205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0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11632" y="1284184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>
                <a:latin typeface="Calibri" panose="020F0502020204030204" pitchFamily="34" charset="0"/>
              </a:rPr>
              <a:t>Sign</a:t>
            </a:r>
            <a:r>
              <a:rPr lang="fr-FR" sz="1600" i="1" dirty="0" smtClean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app</a:t>
            </a:r>
            <a:r>
              <a:rPr lang="fr-FR" sz="1600" i="1" dirty="0" smtClean="0">
                <a:latin typeface="Calibri" panose="020F0502020204030204" pitchFamily="34" charset="0"/>
              </a:rPr>
              <a:t> on commande line</a:t>
            </a:r>
            <a:endParaRPr lang="fr-FR" sz="1600" i="1" dirty="0"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Android</a:t>
            </a:r>
            <a:endParaRPr lang="fr-FR" b="1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3" y="381091"/>
            <a:ext cx="1101329" cy="81534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9552" y="1628800"/>
            <a:ext cx="8038288" cy="95410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:\A******\Desktop&gt;jarsigner 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verbose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-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worldlineSDCO.keystore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techforum.apk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worldlineSDCO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Enter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Passphrase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for 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keystore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:</a:t>
            </a: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…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j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ar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signed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4663" y="3002876"/>
            <a:ext cx="5472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If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use Java 7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28496"/>
              </p:ext>
            </p:extLst>
          </p:nvPr>
        </p:nvGraphicFramePr>
        <p:xfrm>
          <a:off x="554994" y="3341430"/>
          <a:ext cx="7776864" cy="426720"/>
        </p:xfrm>
        <a:graphic>
          <a:graphicData uri="http://schemas.openxmlformats.org/drawingml/2006/table">
            <a:tbl>
              <a:tblPr/>
              <a:tblGrid>
                <a:gridCol w="333294"/>
                <a:gridCol w="7443570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fr-FR" sz="1200" b="0" i="0" dirty="0" err="1">
                          <a:effectLst/>
                          <a:latin typeface="Consolas"/>
                        </a:rPr>
                        <a:t>jarsigner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-</a:t>
                      </a:r>
                      <a:r>
                        <a:rPr lang="fr-FR" sz="1200" b="0" i="0" dirty="0" err="1">
                          <a:effectLst/>
                          <a:latin typeface="Consolas"/>
                        </a:rPr>
                        <a:t>verbose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-</a:t>
                      </a:r>
                      <a:r>
                        <a:rPr lang="fr-FR" sz="1200" b="0" i="0" dirty="0" err="1">
                          <a:effectLst/>
                          <a:latin typeface="Consolas"/>
                        </a:rPr>
                        <a:t>keystore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 &lt;</a:t>
                      </a:r>
                      <a:r>
                        <a:rPr lang="fr-FR" sz="1200" b="0" i="0" dirty="0" err="1" smtClean="0">
                          <a:effectLst/>
                          <a:latin typeface="Consolas"/>
                        </a:rPr>
                        <a:t>name_du_keystore.keystore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&gt; &lt;</a:t>
                      </a:r>
                      <a:r>
                        <a:rPr lang="fr-FR" sz="1200" b="0" i="0" dirty="0" err="1" smtClean="0">
                          <a:effectLst/>
                          <a:latin typeface="Consolas"/>
                        </a:rPr>
                        <a:t>name_apk.apk</a:t>
                      </a:r>
                      <a:r>
                        <a:rPr lang="fr-FR" sz="1200" b="0" i="0" dirty="0">
                          <a:effectLst/>
                          <a:latin typeface="Consolas"/>
                        </a:rPr>
                        <a:t>&gt; &lt;alias&gt;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179513" y="3372664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39552" y="3930804"/>
            <a:ext cx="793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Calibri" panose="020F0502020204030204" pitchFamily="34" charset="0"/>
              </a:rPr>
              <a:t>Else</a:t>
            </a:r>
            <a:endParaRPr lang="fr-FR" sz="1600" dirty="0" smtClean="0">
              <a:latin typeface="Calibri" panose="020F0502020204030204" pitchFamily="34" charset="0"/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57147"/>
              </p:ext>
            </p:extLst>
          </p:nvPr>
        </p:nvGraphicFramePr>
        <p:xfrm>
          <a:off x="508623" y="4269358"/>
          <a:ext cx="8427461" cy="518160"/>
        </p:xfrm>
        <a:graphic>
          <a:graphicData uri="http://schemas.openxmlformats.org/drawingml/2006/table">
            <a:tbl>
              <a:tblPr/>
              <a:tblGrid>
                <a:gridCol w="298493"/>
                <a:gridCol w="8128968"/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fr-FR" sz="1800" b="0" i="0" dirty="0">
                          <a:solidFill>
                            <a:srgbClr val="AFAFAF"/>
                          </a:solidFill>
                          <a:effectLst/>
                          <a:latin typeface="Consolas"/>
                        </a:rPr>
                        <a:t>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nb-NO" sz="1200" b="0" i="0" dirty="0">
                          <a:effectLst/>
                          <a:latin typeface="Consolas"/>
                        </a:rPr>
                        <a:t>jarsigner -verbose -sigalg SHA1withRSA -digestalg SHA1 -keystore &lt;</a:t>
                      </a:r>
                      <a:r>
                        <a:rPr lang="nb-NO" sz="1200" b="0" i="0" dirty="0" smtClean="0">
                          <a:effectLst/>
                          <a:latin typeface="Consolas"/>
                        </a:rPr>
                        <a:t>name_du_keystore.keystore</a:t>
                      </a:r>
                      <a:r>
                        <a:rPr lang="nb-NO" sz="1200" b="0" i="0" dirty="0">
                          <a:effectLst/>
                          <a:latin typeface="Consolas"/>
                        </a:rPr>
                        <a:t>&gt; &lt;</a:t>
                      </a:r>
                      <a:r>
                        <a:rPr lang="nb-NO" sz="1200" b="0" i="0" dirty="0" smtClean="0">
                          <a:effectLst/>
                          <a:latin typeface="Consolas"/>
                        </a:rPr>
                        <a:t>name_apk.apk</a:t>
                      </a:r>
                      <a:r>
                        <a:rPr lang="nb-NO" sz="1200" b="0" i="0" dirty="0">
                          <a:effectLst/>
                          <a:latin typeface="Consolas"/>
                        </a:rPr>
                        <a:t>&gt; &lt;alias&gt;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55780" y="5229200"/>
            <a:ext cx="78058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 smtClean="0">
                <a:latin typeface="Calibri" panose="020F0502020204030204" pitchFamily="34" charset="0"/>
              </a:rPr>
              <a:t>name_keystore.keystore</a:t>
            </a:r>
            <a:r>
              <a:rPr lang="fr-FR" sz="1400" b="1" dirty="0">
                <a:latin typeface="Calibri" panose="020F0502020204030204" pitchFamily="34" charset="0"/>
              </a:rPr>
              <a:t>&gt;</a:t>
            </a:r>
            <a:r>
              <a:rPr lang="fr-FR" sz="1400" dirty="0">
                <a:latin typeface="Calibri" panose="020F0502020204030204" pitchFamily="34" charset="0"/>
              </a:rPr>
              <a:t> :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use to </a:t>
            </a:r>
            <a:r>
              <a:rPr lang="fr-FR" sz="1400" dirty="0" err="1" smtClean="0">
                <a:latin typeface="Calibri" panose="020F0502020204030204" pitchFamily="34" charset="0"/>
              </a:rPr>
              <a:t>sign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 smtClean="0">
                <a:latin typeface="Calibri" panose="020F0502020204030204" pitchFamily="34" charset="0"/>
              </a:rPr>
              <a:t>name_apk.apk</a:t>
            </a:r>
            <a:r>
              <a:rPr lang="fr-FR" sz="1400" b="1" dirty="0">
                <a:latin typeface="Calibri" panose="020F0502020204030204" pitchFamily="34" charset="0"/>
              </a:rPr>
              <a:t>&gt;</a:t>
            </a:r>
            <a:r>
              <a:rPr lang="fr-FR" sz="1400" dirty="0">
                <a:latin typeface="Calibri" panose="020F0502020204030204" pitchFamily="34" charset="0"/>
              </a:rPr>
              <a:t> : </a:t>
            </a:r>
            <a:r>
              <a:rPr lang="fr-FR" sz="1400" dirty="0" err="1" smtClean="0">
                <a:latin typeface="Calibri" panose="020F0502020204030204" pitchFamily="34" charset="0"/>
              </a:rPr>
              <a:t>apk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sign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alibri" panose="020F0502020204030204" pitchFamily="34" charset="0"/>
              </a:rPr>
              <a:t>&lt;alias&gt;</a:t>
            </a:r>
            <a:r>
              <a:rPr lang="fr-FR" sz="1400" dirty="0">
                <a:latin typeface="Calibri" panose="020F0502020204030204" pitchFamily="34" charset="0"/>
              </a:rPr>
              <a:t> : </a:t>
            </a:r>
            <a:r>
              <a:rPr lang="fr-FR" sz="1400" dirty="0" smtClean="0">
                <a:latin typeface="Calibri" panose="020F0502020204030204" pitchFamily="34" charset="0"/>
              </a:rPr>
              <a:t>key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in </a:t>
            </a:r>
            <a:r>
              <a:rPr lang="fr-FR" sz="1400" dirty="0" err="1" smtClean="0">
                <a:latin typeface="Calibri" panose="020F0502020204030204" pitchFamily="34" charset="0"/>
              </a:rPr>
              <a:t>keystore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20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 smtClean="0"/>
              <a:t>Sign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sp>
        <p:nvSpPr>
          <p:cNvPr id="5" name="ZoneTexte 4"/>
          <p:cNvSpPr txBox="1"/>
          <p:nvPr/>
        </p:nvSpPr>
        <p:spPr>
          <a:xfrm>
            <a:off x="539552" y="21328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Develper</a:t>
            </a:r>
            <a:r>
              <a:rPr lang="fr-FR" b="1" dirty="0" smtClean="0">
                <a:latin typeface="Calibri" panose="020F0502020204030204" pitchFamily="34" charset="0"/>
              </a:rPr>
              <a:t> Certificat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9552" y="378904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Distribution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91952" y="2530534"/>
            <a:ext cx="3736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</a:rPr>
              <a:t>Test </a:t>
            </a:r>
            <a:r>
              <a:rPr lang="fr-FR" dirty="0" err="1" smtClean="0">
                <a:latin typeface="Calibri" panose="020F0502020204030204" pitchFamily="34" charset="0"/>
              </a:rPr>
              <a:t>your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Run</a:t>
            </a:r>
            <a:r>
              <a:rPr lang="fr-FR" dirty="0" smtClean="0">
                <a:latin typeface="Calibri" panose="020F0502020204030204" pitchFamily="34" charset="0"/>
              </a:rPr>
              <a:t> a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simulateur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Run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r>
              <a:rPr lang="fr-FR" dirty="0" smtClean="0">
                <a:latin typeface="Calibri" panose="020F0502020204030204" pitchFamily="34" charset="0"/>
              </a:rPr>
              <a:t> on real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44352" y="4175303"/>
            <a:ext cx="4519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Sign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your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app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Publish</a:t>
            </a:r>
            <a:r>
              <a:rPr lang="fr-FR" dirty="0" smtClean="0">
                <a:latin typeface="Calibri" panose="020F0502020204030204" pitchFamily="34" charset="0"/>
              </a:rPr>
              <a:t> on Apple Store or In-house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Create</a:t>
            </a:r>
            <a:r>
              <a:rPr lang="fr-FR" dirty="0" smtClean="0">
                <a:latin typeface="Calibri" panose="020F0502020204030204" pitchFamily="34" charset="0"/>
              </a:rPr>
              <a:t> a official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Calibri" panose="020F0502020204030204" pitchFamily="34" charset="0"/>
              </a:rPr>
              <a:t>Run</a:t>
            </a:r>
            <a:r>
              <a:rPr lang="fr-FR" dirty="0">
                <a:latin typeface="Calibri" panose="020F0502020204030204" pitchFamily="34" charset="0"/>
              </a:rPr>
              <a:t> Official version </a:t>
            </a:r>
            <a:r>
              <a:rPr lang="fr-FR" dirty="0" smtClean="0">
                <a:latin typeface="Calibri" panose="020F0502020204030204" pitchFamily="34" charset="0"/>
              </a:rPr>
              <a:t>on all </a:t>
            </a:r>
            <a:r>
              <a:rPr lang="fr-FR" dirty="0" err="1" smtClean="0">
                <a:latin typeface="Calibri" panose="020F0502020204030204" pitchFamily="34" charset="0"/>
              </a:rPr>
              <a:t>ios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</a:t>
            </a:r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latin typeface="Calibri" panose="020F05020202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2502188"/>
            <a:ext cx="3168481" cy="208327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2141" y="1401316"/>
            <a:ext cx="5976664" cy="369332"/>
          </a:xfrm>
          <a:prstGeom prst="rect">
            <a:avLst/>
          </a:prstGeom>
        </p:spPr>
        <p:style>
          <a:lnRef idx="1">
            <a:schemeClr val="dk1"/>
          </a:lnRef>
          <a:fillRef idx="1001">
            <a:schemeClr val="lt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>
                <a:latin typeface="Calibri" panose="020F0502020204030204" pitchFamily="34" charset="0"/>
              </a:rPr>
              <a:t>You </a:t>
            </a:r>
            <a:r>
              <a:rPr lang="fr-FR" i="1" dirty="0" smtClean="0">
                <a:latin typeface="Calibri" panose="020F0502020204030204" pitchFamily="34" charset="0"/>
              </a:rPr>
              <a:t>have </a:t>
            </a:r>
            <a:r>
              <a:rPr lang="fr-FR" i="1" dirty="0" err="1" smtClean="0">
                <a:latin typeface="Calibri" panose="020F0502020204030204" pitchFamily="34" charset="0"/>
              </a:rPr>
              <a:t>two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>
                <a:latin typeface="Calibri" panose="020F0502020204030204" pitchFamily="34" charset="0"/>
              </a:rPr>
              <a:t>certificats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21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sp>
        <p:nvSpPr>
          <p:cNvPr id="7" name="ZoneTexte 6"/>
          <p:cNvSpPr txBox="1"/>
          <p:nvPr/>
        </p:nvSpPr>
        <p:spPr>
          <a:xfrm>
            <a:off x="382089" y="1249747"/>
            <a:ext cx="721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How to </a:t>
            </a:r>
            <a:r>
              <a:rPr lang="fr-FR" b="1" dirty="0" err="1" smtClean="0">
                <a:latin typeface="Calibri" panose="020F0502020204030204" pitchFamily="34" charset="0"/>
              </a:rPr>
              <a:t>sign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distribution </a:t>
            </a:r>
            <a:r>
              <a:rPr lang="fr-FR" b="1" dirty="0" err="1" smtClean="0">
                <a:latin typeface="Calibri" panose="020F0502020204030204" pitchFamily="34" charset="0"/>
              </a:rPr>
              <a:t>Certificate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04895" y="1619079"/>
            <a:ext cx="773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Select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production </a:t>
            </a:r>
            <a:r>
              <a:rPr lang="fr-FR" sz="1600" dirty="0" err="1" smtClean="0">
                <a:latin typeface="Calibri" panose="020F0502020204030204" pitchFamily="34" charset="0"/>
              </a:rPr>
              <a:t>certificate</a:t>
            </a:r>
            <a:r>
              <a:rPr lang="fr-FR" sz="1600" dirty="0" smtClean="0">
                <a:latin typeface="Calibri" panose="020F0502020204030204" pitchFamily="34" charset="0"/>
              </a:rPr>
              <a:t> on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600" dirty="0">
                <a:latin typeface="Calibri" panose="020F0502020204030204" pitchFamily="34" charset="0"/>
              </a:rPr>
              <a:t>« </a:t>
            </a:r>
            <a:r>
              <a:rPr lang="fr-FR" sz="1600" dirty="0" err="1">
                <a:latin typeface="Calibri" panose="020F0502020204030204" pitchFamily="34" charset="0"/>
              </a:rPr>
              <a:t>Build</a:t>
            </a:r>
            <a:r>
              <a:rPr lang="fr-FR" sz="1600" dirty="0">
                <a:latin typeface="Calibri" panose="020F0502020204030204" pitchFamily="34" charset="0"/>
              </a:rPr>
              <a:t> Settings </a:t>
            </a:r>
            <a:r>
              <a:rPr lang="fr-FR" sz="1600" dirty="0" smtClean="0">
                <a:latin typeface="Calibri" panose="020F0502020204030204" pitchFamily="34" charset="0"/>
              </a:rPr>
              <a:t>» and «</a:t>
            </a:r>
            <a:r>
              <a:rPr lang="fr-FR" sz="1600" dirty="0">
                <a:latin typeface="Calibri" panose="020F0502020204030204" pitchFamily="34" charset="0"/>
              </a:rPr>
              <a:t> Code </a:t>
            </a:r>
            <a:r>
              <a:rPr lang="fr-FR" sz="1600" dirty="0" err="1">
                <a:latin typeface="Calibri" panose="020F0502020204030204" pitchFamily="34" charset="0"/>
              </a:rPr>
              <a:t>signing</a:t>
            </a:r>
            <a:r>
              <a:rPr lang="fr-FR" sz="1600" dirty="0">
                <a:latin typeface="Calibri" panose="020F0502020204030204" pitchFamily="34" charset="0"/>
              </a:rPr>
              <a:t> »</a:t>
            </a:r>
            <a:r>
              <a:rPr lang="fr-FR" sz="1600" dirty="0"/>
              <a:t> 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  <a:p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737" y="2056765"/>
            <a:ext cx="8130154" cy="400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4663" y="1348790"/>
            <a:ext cx="7731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Generate</a:t>
            </a:r>
            <a:r>
              <a:rPr lang="fr-FR" sz="1600" dirty="0" smtClean="0">
                <a:latin typeface="Calibri" panose="020F0502020204030204" pitchFamily="34" charset="0"/>
              </a:rPr>
              <a:t> a « archive » by « Product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In « Windows » select « organiser » and « </a:t>
            </a:r>
            <a:r>
              <a:rPr lang="fr-FR" sz="1600" dirty="0" err="1" smtClean="0">
                <a:latin typeface="Calibri" panose="020F0502020204030204" pitchFamily="34" charset="0"/>
              </a:rPr>
              <a:t>Distribute</a:t>
            </a:r>
            <a:r>
              <a:rPr lang="fr-FR" sz="1600" dirty="0" smtClean="0">
                <a:latin typeface="Calibri" panose="020F0502020204030204" pitchFamily="34" charset="0"/>
              </a:rPr>
              <a:t> » on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IPA</a:t>
            </a:r>
          </a:p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 IPA </a:t>
            </a:r>
            <a:r>
              <a:rPr lang="fr-FR" sz="1400" i="1" dirty="0" err="1" smtClean="0">
                <a:latin typeface="Calibri" panose="020F0502020204030204" pitchFamily="34" charset="0"/>
              </a:rPr>
              <a:t>is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your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binary</a:t>
            </a:r>
            <a:r>
              <a:rPr lang="fr-FR" sz="1400" i="1" dirty="0" smtClean="0">
                <a:latin typeface="Calibri" panose="020F0502020204030204" pitchFamily="34" charset="0"/>
              </a:rPr>
              <a:t> application ( </a:t>
            </a:r>
            <a:r>
              <a:rPr lang="fr-FR" sz="1400" i="1" dirty="0" err="1" smtClean="0">
                <a:latin typeface="Calibri" panose="020F0502020204030204" pitchFamily="34" charset="0"/>
              </a:rPr>
              <a:t>like</a:t>
            </a:r>
            <a:r>
              <a:rPr lang="fr-FR" sz="1400" i="1" dirty="0" smtClean="0">
                <a:latin typeface="Calibri" panose="020F0502020204030204" pitchFamily="34" charset="0"/>
              </a:rPr>
              <a:t> APK on Android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748" y="2391305"/>
            <a:ext cx="8377480" cy="28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>
            <a:off x="7596336" y="3645024"/>
            <a:ext cx="1041120" cy="3952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6516216" y="2060848"/>
            <a:ext cx="1008112" cy="158417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6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IV. </a:t>
            </a:r>
            <a:r>
              <a:rPr lang="fr-FR" dirty="0" err="1"/>
              <a:t>Sign</a:t>
            </a:r>
            <a:r>
              <a:rPr lang="fr-FR" dirty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971600" y="8367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Ios</a:t>
            </a:r>
            <a:endParaRPr lang="fr-FR" b="1" i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31159"/>
            <a:ext cx="1280561" cy="7192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4663" y="1268760"/>
            <a:ext cx="773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Select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method</a:t>
            </a:r>
            <a:r>
              <a:rPr lang="fr-FR" sz="1600" dirty="0" smtClean="0">
                <a:latin typeface="Calibri" panose="020F0502020204030204" pitchFamily="34" charset="0"/>
              </a:rPr>
              <a:t> of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Selection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profile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536" y="1935881"/>
            <a:ext cx="3714387" cy="31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9658" y="1933565"/>
            <a:ext cx="3710848" cy="31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/>
          <p:cNvCxnSpPr/>
          <p:nvPr/>
        </p:nvCxnSpPr>
        <p:spPr>
          <a:xfrm flipV="1">
            <a:off x="4211960" y="3514033"/>
            <a:ext cx="441062" cy="16362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080" y="5150924"/>
            <a:ext cx="1166916" cy="89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673039" y="5431068"/>
            <a:ext cx="2797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You have </a:t>
            </a:r>
            <a:r>
              <a:rPr lang="fr-FR" sz="1600" dirty="0" err="1" smtClean="0">
                <a:latin typeface="Calibri" panose="020F0502020204030204" pitchFamily="34" charset="0"/>
              </a:rPr>
              <a:t>now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generate</a:t>
            </a:r>
            <a:r>
              <a:rPr lang="fr-FR" sz="1600" dirty="0" smtClean="0">
                <a:latin typeface="Calibri" panose="020F0502020204030204" pitchFamily="34" charset="0"/>
              </a:rPr>
              <a:t> IPA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en-GB" dirty="0" err="1" smtClean="0"/>
              <a:t>Exercice</a:t>
            </a:r>
            <a:r>
              <a:rPr lang="en-GB" dirty="0" smtClean="0"/>
              <a:t> : </a:t>
            </a:r>
            <a:r>
              <a:rPr lang="fr-FR" dirty="0" smtClean="0"/>
              <a:t>Hello World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54" y="1356391"/>
            <a:ext cx="2514996" cy="472514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67544" y="1556792"/>
            <a:ext cx="547260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Steps</a:t>
            </a:r>
            <a:r>
              <a:rPr lang="fr-FR" b="1" dirty="0" smtClean="0">
                <a:latin typeface="Calibri" panose="020F0502020204030204" pitchFamily="34" charset="0"/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cordova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 (Android – Ios …)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Run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400" i="1" dirty="0" smtClean="0">
                <a:latin typeface="Calibri" panose="020F0502020204030204" pitchFamily="34" charset="0"/>
              </a:rPr>
              <a:t>(Open </a:t>
            </a:r>
            <a:r>
              <a:rPr lang="fr-FR" sz="1400" i="1" dirty="0" err="1" smtClean="0">
                <a:latin typeface="Calibri" panose="020F0502020204030204" pitchFamily="34" charset="0"/>
              </a:rPr>
              <a:t>android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project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with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eclipse</a:t>
            </a:r>
            <a:r>
              <a:rPr lang="fr-FR" sz="1400" i="1" dirty="0" smtClean="0">
                <a:latin typeface="Calibri" panose="020F0502020204030204" pitchFamily="34" charset="0"/>
              </a:rPr>
              <a:t> and </a:t>
            </a:r>
            <a:r>
              <a:rPr lang="fr-FR" sz="1400" i="1" dirty="0" err="1" smtClean="0">
                <a:latin typeface="Calibri" panose="020F0502020204030204" pitchFamily="34" charset="0"/>
              </a:rPr>
              <a:t>run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emulator</a:t>
            </a:r>
            <a:r>
              <a:rPr lang="fr-FR" sz="1400" i="1" dirty="0" smtClean="0">
                <a:latin typeface="Calibri" panose="020F0502020204030204" pitchFamily="34" charset="0"/>
              </a:rPr>
              <a:t> or « </a:t>
            </a:r>
            <a:r>
              <a:rPr lang="fr-FR" sz="1400" i="1" dirty="0" err="1" smtClean="0">
                <a:latin typeface="Calibri" panose="020F0502020204030204" pitchFamily="34" charset="0"/>
              </a:rPr>
              <a:t>cordova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run</a:t>
            </a:r>
            <a:r>
              <a:rPr lang="fr-FR" sz="1400" i="1" dirty="0" smtClean="0">
                <a:latin typeface="Calibri" panose="020F0502020204030204" pitchFamily="34" charset="0"/>
              </a:rPr>
              <a:t> »)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endParaRPr lang="fr-FR" sz="1600" dirty="0" smtClean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467544" y="3735921"/>
            <a:ext cx="4054772" cy="1795892"/>
            <a:chOff x="499573" y="3809193"/>
            <a:chExt cx="4054772" cy="1795892"/>
          </a:xfrm>
        </p:grpSpPr>
        <p:grpSp>
          <p:nvGrpSpPr>
            <p:cNvPr id="9" name="Groupe 8"/>
            <p:cNvGrpSpPr/>
            <p:nvPr/>
          </p:nvGrpSpPr>
          <p:grpSpPr>
            <a:xfrm>
              <a:off x="521897" y="4104212"/>
              <a:ext cx="4032448" cy="1500873"/>
              <a:chOff x="756571" y="4007526"/>
              <a:chExt cx="4032448" cy="1500873"/>
            </a:xfrm>
          </p:grpSpPr>
          <p:sp>
            <p:nvSpPr>
              <p:cNvPr id="6" name="ZoneTexte 5"/>
              <p:cNvSpPr txBox="1"/>
              <p:nvPr/>
            </p:nvSpPr>
            <p:spPr>
              <a:xfrm>
                <a:off x="756571" y="4007526"/>
                <a:ext cx="403244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Calibri" panose="020F0502020204030204" pitchFamily="34" charset="0"/>
                  </a:rPr>
                  <a:t>On real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device</a:t>
                </a:r>
                <a:r>
                  <a:rPr lang="fr-FR" sz="1600" dirty="0" smtClean="0">
                    <a:latin typeface="Calibri" panose="020F0502020204030204" pitchFamily="34" charset="0"/>
                  </a:rPr>
                  <a:t> (or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emulator</a:t>
                </a:r>
                <a:r>
                  <a:rPr lang="fr-FR" sz="1600" dirty="0" smtClean="0">
                    <a:latin typeface="Calibri" panose="020F0502020204030204" pitchFamily="34" charset="0"/>
                  </a:rPr>
                  <a:t>)</a:t>
                </a:r>
              </a:p>
              <a:p>
                <a:endParaRPr lang="fr-FR" sz="1600" dirty="0" smtClean="0">
                  <a:latin typeface="Calibri" panose="020F0502020204030204" pitchFamily="34" charset="0"/>
                </a:endParaRPr>
              </a:p>
              <a:p>
                <a:endParaRPr lang="fr-FR" sz="1600" dirty="0">
                  <a:latin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latin typeface="Calibri" panose="020F0502020204030204" pitchFamily="34" charset="0"/>
                  </a:rPr>
                  <a:t>On </a:t>
                </a:r>
                <a:r>
                  <a:rPr lang="fr-FR" sz="1600" dirty="0" err="1" smtClean="0">
                    <a:latin typeface="Calibri" panose="020F0502020204030204" pitchFamily="34" charset="0"/>
                  </a:rPr>
                  <a:t>localhost</a:t>
                </a:r>
                <a:endParaRPr lang="fr-FR" sz="1600" dirty="0" smtClean="0">
                  <a:latin typeface="Calibri" panose="020F0502020204030204" pitchFamily="34" charset="0"/>
                </a:endParaRPr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63" y="5117496"/>
                <a:ext cx="1654358" cy="390903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592" y="4412400"/>
                <a:ext cx="1638529" cy="390580"/>
              </a:xfrm>
              <a:prstGeom prst="rect">
                <a:avLst/>
              </a:prstGeom>
            </p:spPr>
          </p:pic>
        </p:grpSp>
        <p:sp>
          <p:nvSpPr>
            <p:cNvPr id="10" name="ZoneTexte 9"/>
            <p:cNvSpPr txBox="1"/>
            <p:nvPr/>
          </p:nvSpPr>
          <p:spPr>
            <a:xfrm>
              <a:off x="499573" y="3809193"/>
              <a:ext cx="2698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 smtClean="0">
                  <a:latin typeface="Calibri" panose="020F0502020204030204" pitchFamily="34" charset="0"/>
                </a:rPr>
                <a:t>You </a:t>
              </a:r>
              <a:r>
                <a:rPr lang="fr-FR" i="1" dirty="0" err="1" smtClean="0">
                  <a:latin typeface="Calibri" panose="020F0502020204030204" pitchFamily="34" charset="0"/>
                </a:rPr>
                <a:t>can</a:t>
              </a:r>
              <a:r>
                <a:rPr lang="fr-FR" i="1" dirty="0" smtClean="0">
                  <a:latin typeface="Calibri" panose="020F0502020204030204" pitchFamily="34" charset="0"/>
                </a:rPr>
                <a:t> </a:t>
              </a:r>
              <a:r>
                <a:rPr lang="fr-FR" i="1" dirty="0" err="1" smtClean="0">
                  <a:latin typeface="Calibri" panose="020F0502020204030204" pitchFamily="34" charset="0"/>
                </a:rPr>
                <a:t>see</a:t>
              </a:r>
              <a:endParaRPr lang="fr-FR" i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25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en-GB" dirty="0" err="1"/>
              <a:t>Exercice</a:t>
            </a:r>
            <a:r>
              <a:rPr lang="en-GB" dirty="0"/>
              <a:t> :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1918767" y="1196752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 smtClean="0">
                <a:latin typeface="Calibri" panose="020F0502020204030204" pitchFamily="34" charset="0"/>
              </a:rPr>
              <a:t>Step</a:t>
            </a:r>
            <a:r>
              <a:rPr lang="fr-FR" i="1" dirty="0" smtClean="0">
                <a:latin typeface="Calibri" panose="020F0502020204030204" pitchFamily="34" charset="0"/>
              </a:rPr>
              <a:t> by </a:t>
            </a:r>
            <a:r>
              <a:rPr lang="fr-FR" i="1" dirty="0" err="1" smtClean="0">
                <a:latin typeface="Calibri" panose="020F0502020204030204" pitchFamily="34" charset="0"/>
              </a:rPr>
              <a:t>step</a:t>
            </a:r>
            <a:endParaRPr lang="fr-FR" i="1" dirty="0" smtClean="0">
              <a:latin typeface="Calibri" panose="020F0502020204030204" pitchFamily="34" charset="0"/>
            </a:endParaRPr>
          </a:p>
          <a:p>
            <a:pPr algn="ctr"/>
            <a:r>
              <a:rPr lang="fr-FR" i="1" dirty="0" err="1" smtClean="0">
                <a:latin typeface="Calibri" panose="020F0502020204030204" pitchFamily="34" charset="0"/>
              </a:rPr>
              <a:t>Create</a:t>
            </a:r>
            <a:r>
              <a:rPr lang="fr-FR" i="1" dirty="0" smtClean="0">
                <a:latin typeface="Calibri" panose="020F0502020204030204" pitchFamily="34" charset="0"/>
              </a:rPr>
              <a:t> a plugin to </a:t>
            </a:r>
            <a:r>
              <a:rPr lang="fr-FR" i="1" dirty="0" err="1" smtClean="0">
                <a:latin typeface="Calibri" panose="020F0502020204030204" pitchFamily="34" charset="0"/>
              </a:rPr>
              <a:t>send</a:t>
            </a:r>
            <a:r>
              <a:rPr lang="fr-FR" i="1" dirty="0" smtClean="0">
                <a:latin typeface="Calibri" panose="020F0502020204030204" pitchFamily="34" charset="0"/>
              </a:rPr>
              <a:t> a sms</a:t>
            </a:r>
            <a:endParaRPr lang="fr-FR" i="1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60727" y="1978714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There are </a:t>
            </a:r>
            <a:r>
              <a:rPr lang="fr-FR" sz="1600" dirty="0" err="1" smtClean="0">
                <a:latin typeface="Calibri" panose="020F0502020204030204" pitchFamily="34" charset="0"/>
              </a:rPr>
              <a:t>tree</a:t>
            </a:r>
            <a:r>
              <a:rPr lang="fr-FR" sz="1600" dirty="0" smtClean="0">
                <a:latin typeface="Calibri" panose="020F0502020204030204" pitchFamily="34" charset="0"/>
              </a:rPr>
              <a:t> files in </a:t>
            </a:r>
            <a:r>
              <a:rPr lang="fr-FR" sz="1600" dirty="0" err="1" smtClean="0">
                <a:latin typeface="Calibri" panose="020F0502020204030204" pitchFamily="34" charset="0"/>
              </a:rPr>
              <a:t>cordova</a:t>
            </a:r>
            <a:r>
              <a:rPr lang="fr-FR" sz="1600" dirty="0" smtClean="0">
                <a:latin typeface="Calibri" panose="020F0502020204030204" pitchFamily="34" charset="0"/>
              </a:rPr>
              <a:t> plugin</a:t>
            </a:r>
            <a:endParaRPr lang="fr-FR" sz="1600" dirty="0">
              <a:latin typeface="Calibri" panose="020F0502020204030204" pitchFamily="34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1691680" y="2348880"/>
            <a:ext cx="1203398" cy="108012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4427984" y="2329163"/>
            <a:ext cx="0" cy="1296144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6228184" y="2329163"/>
            <a:ext cx="792088" cy="1099837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D:\Utilisateurs\A577163\Pictures\Sans tit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25307"/>
            <a:ext cx="10191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Utilisateurs\A577163\Pictures\Sans titr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209" y="3789040"/>
            <a:ext cx="9715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Utilisateurs\A577163\Pictures\Sans titre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462" y="3625307"/>
            <a:ext cx="847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6379216" y="5013176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</a:rPr>
              <a:t>Natid</a:t>
            </a:r>
            <a:r>
              <a:rPr lang="fr-FR" sz="1600" dirty="0" smtClean="0">
                <a:latin typeface="Calibri" panose="020F0502020204030204" pitchFamily="34" charset="0"/>
              </a:rPr>
              <a:t> code for Android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3455876" y="5161275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JavaScript File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function</a:t>
            </a:r>
            <a:r>
              <a:rPr lang="fr-FR" sz="1600" dirty="0" smtClean="0">
                <a:latin typeface="Calibri" panose="020F0502020204030204" pitchFamily="34" charset="0"/>
              </a:rPr>
              <a:t> to call natif code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37071" y="4992188"/>
            <a:ext cx="194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Content information to </a:t>
            </a:r>
            <a:r>
              <a:rPr lang="fr-FR" sz="1600" dirty="0" err="1" smtClean="0">
                <a:latin typeface="Calibri" panose="020F0502020204030204" pitchFamily="34" charset="0"/>
              </a:rPr>
              <a:t>make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 smtClean="0">
                <a:latin typeface="Calibri" panose="020F0502020204030204" pitchFamily="34" charset="0"/>
              </a:rPr>
              <a:t>link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Java and JavaScript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470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539552" y="1345105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</a:rPr>
              <a:t>P</a:t>
            </a:r>
            <a:r>
              <a:rPr lang="fr-FR" u="sng" dirty="0" smtClean="0">
                <a:latin typeface="Calibri" panose="020F0502020204030204" pitchFamily="34" charset="0"/>
              </a:rPr>
              <a:t>lugin.xm</a:t>
            </a:r>
            <a:r>
              <a:rPr lang="fr-FR" u="sng" dirty="0" smtClean="0"/>
              <a:t>l</a:t>
            </a:r>
            <a:endParaRPr lang="fr-FR" u="sng" dirty="0"/>
          </a:p>
        </p:txBody>
      </p:sp>
      <p:sp>
        <p:nvSpPr>
          <p:cNvPr id="4" name="Rectangle 3"/>
          <p:cNvSpPr/>
          <p:nvPr/>
        </p:nvSpPr>
        <p:spPr>
          <a:xfrm>
            <a:off x="539552" y="1916832"/>
            <a:ext cx="4752528" cy="19389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>
                <a:latin typeface="Calibri" panose="020F0502020204030204" pitchFamily="34" charset="0"/>
              </a:rPr>
              <a:t>&lt;plugin </a:t>
            </a:r>
            <a:r>
              <a:rPr lang="fr-FR" sz="1200" dirty="0" err="1">
                <a:latin typeface="Calibri" panose="020F0502020204030204" pitchFamily="34" charset="0"/>
              </a:rPr>
              <a:t>xmlns</a:t>
            </a:r>
            <a:r>
              <a:rPr lang="fr-FR" sz="1200" dirty="0">
                <a:latin typeface="Calibri" panose="020F0502020204030204" pitchFamily="34" charset="0"/>
              </a:rPr>
              <a:t>="http://apache.org/</a:t>
            </a:r>
            <a:r>
              <a:rPr lang="fr-FR" sz="1200" dirty="0" err="1">
                <a:latin typeface="Calibri" panose="020F0502020204030204" pitchFamily="34" charset="0"/>
              </a:rPr>
              <a:t>cordova</a:t>
            </a:r>
            <a:r>
              <a:rPr lang="fr-FR" sz="1200" dirty="0">
                <a:latin typeface="Calibri" panose="020F0502020204030204" pitchFamily="34" charset="0"/>
              </a:rPr>
              <a:t>/ns/plugins/1.0"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</a:t>
            </a:r>
            <a:r>
              <a:rPr lang="fr-FR" sz="1200" dirty="0" err="1">
                <a:latin typeface="Calibri" panose="020F0502020204030204" pitchFamily="34" charset="0"/>
              </a:rPr>
              <a:t>xmlns:android</a:t>
            </a:r>
            <a:r>
              <a:rPr lang="fr-FR" sz="1200" dirty="0">
                <a:latin typeface="Calibri" panose="020F0502020204030204" pitchFamily="34" charset="0"/>
              </a:rPr>
              <a:t>="http://schemas.android.com/</a:t>
            </a:r>
            <a:r>
              <a:rPr lang="fr-FR" sz="1200" dirty="0" err="1">
                <a:latin typeface="Calibri" panose="020F0502020204030204" pitchFamily="34" charset="0"/>
              </a:rPr>
              <a:t>apk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res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"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id="</a:t>
            </a:r>
            <a:r>
              <a:rPr lang="fr-FR" sz="1200" dirty="0" err="1">
                <a:latin typeface="Calibri" panose="020F0502020204030204" pitchFamily="34" charset="0"/>
              </a:rPr>
              <a:t>com.phonegap.plugins.sms</a:t>
            </a:r>
            <a:r>
              <a:rPr lang="fr-FR" sz="1200" dirty="0">
                <a:latin typeface="Calibri" panose="020F0502020204030204" pitchFamily="34" charset="0"/>
              </a:rPr>
              <a:t>"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version="0.1.0"&gt;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      &lt;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&lt;/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      &lt;</a:t>
            </a:r>
            <a:r>
              <a:rPr lang="fr-FR" sz="1200" dirty="0" err="1">
                <a:latin typeface="Calibri" panose="020F0502020204030204" pitchFamily="34" charset="0"/>
              </a:rPr>
              <a:t>js</a:t>
            </a:r>
            <a:r>
              <a:rPr lang="fr-FR" sz="1200" dirty="0">
                <a:latin typeface="Calibri" panose="020F0502020204030204" pitchFamily="34" charset="0"/>
              </a:rPr>
              <a:t>-module 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="www/sms.js"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                &lt;</a:t>
            </a:r>
            <a:r>
              <a:rPr lang="fr-FR" sz="1200" dirty="0" err="1">
                <a:latin typeface="Calibri" panose="020F0502020204030204" pitchFamily="34" charset="0"/>
              </a:rPr>
              <a:t>clobbers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target</a:t>
            </a:r>
            <a:r>
              <a:rPr lang="fr-FR" sz="1200" dirty="0">
                <a:latin typeface="Calibri" panose="020F0502020204030204" pitchFamily="34" charset="0"/>
              </a:rPr>
              <a:t>="sms"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     &lt;/</a:t>
            </a:r>
            <a:r>
              <a:rPr lang="fr-FR" sz="1200" dirty="0" err="1">
                <a:latin typeface="Calibri" panose="020F0502020204030204" pitchFamily="34" charset="0"/>
              </a:rPr>
              <a:t>js</a:t>
            </a:r>
            <a:r>
              <a:rPr lang="fr-FR" sz="1200" dirty="0">
                <a:latin typeface="Calibri" panose="020F0502020204030204" pitchFamily="34" charset="0"/>
              </a:rPr>
              <a:t>-module&gt;</a:t>
            </a:r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3276851" y="2472969"/>
            <a:ext cx="3024336" cy="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V="1">
            <a:off x="1259632" y="3473016"/>
            <a:ext cx="0" cy="1108112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580112" y="1916832"/>
            <a:ext cx="33588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Package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r>
              <a:rPr lang="fr-FR" sz="1600" dirty="0" smtClean="0">
                <a:latin typeface="Calibri" panose="020F0502020204030204" pitchFamily="34" charset="0"/>
              </a:rPr>
              <a:t> of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java application</a:t>
            </a:r>
            <a:endParaRPr lang="fr-FR" sz="1600" dirty="0">
              <a:latin typeface="Calibri" panose="020F0502020204030204" pitchFamily="34" charset="0"/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 flipH="1">
            <a:off x="3183039" y="3025055"/>
            <a:ext cx="3024336" cy="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302303" y="2906027"/>
            <a:ext cx="1212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Plugin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1560" y="4581128"/>
            <a:ext cx="70567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&lt;</a:t>
            </a:r>
            <a:r>
              <a:rPr lang="fr-FR" sz="1400" b="1" dirty="0" err="1">
                <a:latin typeface="Calibri" panose="020F0502020204030204" pitchFamily="34" charset="0"/>
              </a:rPr>
              <a:t>j</a:t>
            </a:r>
            <a:r>
              <a:rPr lang="fr-FR" sz="1400" b="1" dirty="0" err="1" smtClean="0">
                <a:latin typeface="Calibri" panose="020F0502020204030204" pitchFamily="34" charset="0"/>
              </a:rPr>
              <a:t>s</a:t>
            </a:r>
            <a:r>
              <a:rPr lang="fr-FR" sz="1400" b="1" dirty="0" smtClean="0">
                <a:latin typeface="Calibri" panose="020F0502020204030204" pitchFamily="34" charset="0"/>
              </a:rPr>
              <a:t>-module&gt; Module </a:t>
            </a:r>
            <a:r>
              <a:rPr lang="fr-FR" sz="1400" b="1" dirty="0" err="1" smtClean="0">
                <a:latin typeface="Calibri" panose="020F0502020204030204" pitchFamily="34" charset="0"/>
              </a:rPr>
              <a:t>definition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</a:p>
          <a:p>
            <a:r>
              <a:rPr lang="fr-FR" sz="1400" dirty="0">
                <a:latin typeface="Calibri" panose="020F0502020204030204" pitchFamily="34" charset="0"/>
              </a:rPr>
              <a:t>	</a:t>
            </a:r>
            <a:r>
              <a:rPr lang="fr-FR" sz="1400" b="1" dirty="0" err="1" smtClean="0">
                <a:latin typeface="Calibri" panose="020F0502020204030204" pitchFamily="34" charset="0"/>
              </a:rPr>
              <a:t>src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path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r>
              <a:rPr lang="fr-FR" sz="1400" dirty="0" smtClean="0">
                <a:latin typeface="Calibri" panose="020F0502020204030204" pitchFamily="34" charset="0"/>
              </a:rPr>
              <a:t> module</a:t>
            </a:r>
          </a:p>
          <a:p>
            <a:r>
              <a:rPr lang="fr-FR" sz="1400" dirty="0">
                <a:latin typeface="Calibri" panose="020F0502020204030204" pitchFamily="34" charset="0"/>
              </a:rPr>
              <a:t>	</a:t>
            </a:r>
            <a:r>
              <a:rPr lang="fr-FR" sz="1400" b="1" dirty="0" err="1" smtClean="0">
                <a:latin typeface="Calibri" panose="020F0502020204030204" pitchFamily="34" charset="0"/>
              </a:rPr>
              <a:t>clobbers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r>
              <a:rPr lang="fr-FR" sz="1400" dirty="0" smtClean="0">
                <a:latin typeface="Calibri" panose="020F0502020204030204" pitchFamily="34" charset="0"/>
              </a:rPr>
              <a:t> objet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. </a:t>
            </a:r>
          </a:p>
          <a:p>
            <a:r>
              <a:rPr lang="fr-FR" sz="1400" dirty="0">
                <a:latin typeface="Calibri" panose="020F0502020204030204" pitchFamily="34" charset="0"/>
              </a:rPr>
              <a:t>	</a:t>
            </a:r>
            <a:r>
              <a:rPr lang="fr-FR" sz="1400" dirty="0" smtClean="0">
                <a:latin typeface="Calibri" panose="020F0502020204030204" pitchFamily="34" charset="0"/>
              </a:rPr>
              <a:t>                   For </a:t>
            </a:r>
            <a:r>
              <a:rPr lang="fr-FR" sz="1400" dirty="0" err="1" smtClean="0">
                <a:latin typeface="Calibri" panose="020F0502020204030204" pitchFamily="34" charset="0"/>
              </a:rPr>
              <a:t>example</a:t>
            </a:r>
            <a:r>
              <a:rPr lang="fr-FR" sz="1400" dirty="0" smtClean="0">
                <a:latin typeface="Calibri" panose="020F0502020204030204" pitchFamily="34" charset="0"/>
              </a:rPr>
              <a:t>,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code, </a:t>
            </a:r>
            <a:r>
              <a:rPr lang="fr-FR" sz="1400" dirty="0" err="1" smtClean="0">
                <a:latin typeface="Calibri" panose="020F0502020204030204" pitchFamily="34" charset="0"/>
              </a:rPr>
              <a:t>you</a:t>
            </a:r>
            <a:r>
              <a:rPr lang="fr-FR" sz="1400" dirty="0" smtClean="0">
                <a:latin typeface="Calibri" panose="020F0502020204030204" pitchFamily="34" charset="0"/>
              </a:rPr>
              <a:t> call </a:t>
            </a:r>
            <a:r>
              <a:rPr lang="fr-FR" sz="1400" dirty="0" err="1" smtClean="0">
                <a:latin typeface="Calibri" panose="020F0502020204030204" pitchFamily="34" charset="0"/>
              </a:rPr>
              <a:t>sms.myfunction</a:t>
            </a:r>
            <a:r>
              <a:rPr lang="fr-FR" sz="1400" dirty="0" smtClean="0">
                <a:latin typeface="Calibri" panose="020F0502020204030204" pitchFamily="34" charset="0"/>
              </a:rPr>
              <a:t> to use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plugin</a:t>
            </a:r>
            <a:endParaRPr lang="fr-FR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96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971600" y="843479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P</a:t>
            </a:r>
            <a:r>
              <a:rPr lang="fr-FR" dirty="0" smtClean="0">
                <a:latin typeface="Calibri" panose="020F0502020204030204" pitchFamily="34" charset="0"/>
              </a:rPr>
              <a:t>lugin.xm</a:t>
            </a:r>
            <a:r>
              <a:rPr lang="fr-FR" dirty="0" smtClean="0"/>
              <a:t>l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299320" y="1602912"/>
            <a:ext cx="6192688" cy="30469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>
                <a:latin typeface="Calibri" panose="020F0502020204030204" pitchFamily="34" charset="0"/>
              </a:rPr>
              <a:t>&lt;</a:t>
            </a:r>
            <a:r>
              <a:rPr lang="fr-FR" sz="1200" dirty="0" err="1">
                <a:latin typeface="Calibri" panose="020F0502020204030204" pitchFamily="34" charset="0"/>
              </a:rPr>
              <a:t>platform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</a:t>
            </a:r>
            <a:r>
              <a:rPr lang="fr-FR" sz="1200" dirty="0">
                <a:latin typeface="Calibri" panose="020F0502020204030204" pitchFamily="34" charset="0"/>
              </a:rPr>
              <a:t>source-file 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/SMSPlugin.java" </a:t>
            </a:r>
            <a:r>
              <a:rPr lang="fr-FR" sz="1200" dirty="0" err="1">
                <a:latin typeface="Calibri" panose="020F0502020204030204" pitchFamily="34" charset="0"/>
              </a:rPr>
              <a:t>target-dir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src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com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phonegap</a:t>
            </a:r>
            <a:r>
              <a:rPr lang="fr-FR" sz="1200" dirty="0">
                <a:latin typeface="Calibri" panose="020F0502020204030204" pitchFamily="34" charset="0"/>
              </a:rPr>
              <a:t>/plugins/sms"/&gt;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</a:t>
            </a:r>
            <a:r>
              <a:rPr lang="fr-FR" sz="1200" dirty="0">
                <a:latin typeface="Calibri" panose="020F0502020204030204" pitchFamily="34" charset="0"/>
              </a:rPr>
              <a:t>config-file </a:t>
            </a:r>
            <a:r>
              <a:rPr lang="fr-FR" sz="1200" dirty="0" err="1">
                <a:latin typeface="Calibri" panose="020F0502020204030204" pitchFamily="34" charset="0"/>
              </a:rPr>
              <a:t>target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res</a:t>
            </a:r>
            <a:r>
              <a:rPr lang="fr-FR" sz="1200" dirty="0">
                <a:latin typeface="Calibri" panose="020F0502020204030204" pitchFamily="34" charset="0"/>
              </a:rPr>
              <a:t>/</a:t>
            </a:r>
            <a:r>
              <a:rPr lang="fr-FR" sz="1200" dirty="0" err="1">
                <a:latin typeface="Calibri" panose="020F0502020204030204" pitchFamily="34" charset="0"/>
              </a:rPr>
              <a:t>xml</a:t>
            </a:r>
            <a:r>
              <a:rPr lang="fr-FR" sz="1200" dirty="0">
                <a:latin typeface="Calibri" panose="020F0502020204030204" pitchFamily="34" charset="0"/>
              </a:rPr>
              <a:t>/config.xml" parent="plugins"&gt;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</a:t>
            </a:r>
            <a:r>
              <a:rPr lang="fr-FR" sz="1200" dirty="0">
                <a:latin typeface="Calibri" panose="020F0502020204030204" pitchFamily="34" charset="0"/>
              </a:rPr>
              <a:t>plugin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" value="</a:t>
            </a:r>
            <a:r>
              <a:rPr lang="fr-FR" sz="1200" dirty="0" err="1">
                <a:latin typeface="Calibri" panose="020F0502020204030204" pitchFamily="34" charset="0"/>
              </a:rPr>
              <a:t>com.phonegap.plugins.sms.SMSPlugin</a:t>
            </a:r>
            <a:r>
              <a:rPr lang="fr-FR" sz="1200" dirty="0">
                <a:latin typeface="Calibri" panose="020F0502020204030204" pitchFamily="34" charset="0"/>
              </a:rPr>
              <a:t>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</a:t>
            </a:r>
            <a:r>
              <a:rPr lang="fr-FR" sz="1200" dirty="0" err="1">
                <a:latin typeface="Calibri" panose="020F0502020204030204" pitchFamily="34" charset="0"/>
              </a:rPr>
              <a:t>feature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      &lt;</a:t>
            </a:r>
            <a:r>
              <a:rPr lang="fr-FR" sz="1200" dirty="0" err="1">
                <a:latin typeface="Calibri" panose="020F0502020204030204" pitchFamily="34" charset="0"/>
              </a:rPr>
              <a:t>param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android</a:t>
            </a:r>
            <a:r>
              <a:rPr lang="fr-FR" sz="1200" dirty="0">
                <a:latin typeface="Calibri" panose="020F0502020204030204" pitchFamily="34" charset="0"/>
              </a:rPr>
              <a:t>-package" value="</a:t>
            </a:r>
            <a:r>
              <a:rPr lang="fr-FR" sz="1200" dirty="0" err="1">
                <a:latin typeface="Calibri" panose="020F0502020204030204" pitchFamily="34" charset="0"/>
              </a:rPr>
              <a:t>com.phonegap.plugins.sms.SMSPlugin</a:t>
            </a:r>
            <a:r>
              <a:rPr lang="fr-FR" sz="1200" dirty="0">
                <a:latin typeface="Calibri" panose="020F0502020204030204" pitchFamily="34" charset="0"/>
              </a:rPr>
              <a:t>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&lt;/</a:t>
            </a:r>
            <a:r>
              <a:rPr lang="fr-FR" sz="1200" dirty="0" err="1">
                <a:latin typeface="Calibri" panose="020F0502020204030204" pitchFamily="34" charset="0"/>
              </a:rPr>
              <a:t>feature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&lt;/</a:t>
            </a:r>
            <a:r>
              <a:rPr lang="fr-FR" sz="1200" dirty="0">
                <a:latin typeface="Calibri" panose="020F0502020204030204" pitchFamily="34" charset="0"/>
              </a:rPr>
              <a:t>config-file&gt;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		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</a:t>
            </a:r>
            <a:r>
              <a:rPr lang="fr-FR" sz="1200" dirty="0">
                <a:latin typeface="Calibri" panose="020F0502020204030204" pitchFamily="34" charset="0"/>
              </a:rPr>
              <a:t>config-file </a:t>
            </a:r>
            <a:r>
              <a:rPr lang="fr-FR" sz="1200" dirty="0" err="1">
                <a:latin typeface="Calibri" panose="020F0502020204030204" pitchFamily="34" charset="0"/>
              </a:rPr>
              <a:t>target</a:t>
            </a:r>
            <a:r>
              <a:rPr lang="fr-FR" sz="1200" dirty="0">
                <a:latin typeface="Calibri" panose="020F0502020204030204" pitchFamily="34" charset="0"/>
              </a:rPr>
              <a:t>="AndroidManifest.xml" parent="/</a:t>
            </a:r>
            <a:r>
              <a:rPr lang="fr-FR" sz="1200" dirty="0" err="1">
                <a:latin typeface="Calibri" panose="020F0502020204030204" pitchFamily="34" charset="0"/>
              </a:rPr>
              <a:t>manifest</a:t>
            </a:r>
            <a:r>
              <a:rPr lang="fr-FR" sz="1200" dirty="0">
                <a:latin typeface="Calibri" panose="020F0502020204030204" pitchFamily="34" charset="0"/>
              </a:rPr>
              <a:t>"&gt;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&lt;</a:t>
            </a:r>
            <a:r>
              <a:rPr lang="fr-FR" sz="1200" dirty="0">
                <a:latin typeface="Calibri" panose="020F0502020204030204" pitchFamily="34" charset="0"/>
              </a:rPr>
              <a:t>uses-permission </a:t>
            </a:r>
            <a:r>
              <a:rPr lang="fr-FR" sz="1200" dirty="0" err="1">
                <a:latin typeface="Calibri" panose="020F0502020204030204" pitchFamily="34" charset="0"/>
              </a:rPr>
              <a:t>android:name</a:t>
            </a:r>
            <a:r>
              <a:rPr lang="fr-FR" sz="1200" dirty="0">
                <a:latin typeface="Calibri" panose="020F0502020204030204" pitchFamily="34" charset="0"/>
              </a:rPr>
              <a:t>="</a:t>
            </a:r>
            <a:r>
              <a:rPr lang="fr-FR" sz="1200" dirty="0" err="1">
                <a:latin typeface="Calibri" panose="020F0502020204030204" pitchFamily="34" charset="0"/>
              </a:rPr>
              <a:t>android.permission.SEND_SMS</a:t>
            </a:r>
            <a:r>
              <a:rPr lang="fr-FR" sz="1200" dirty="0">
                <a:latin typeface="Calibri" panose="020F0502020204030204" pitchFamily="34" charset="0"/>
              </a:rPr>
              <a:t>" /&gt;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&lt;/</a:t>
            </a:r>
            <a:r>
              <a:rPr lang="fr-FR" sz="1200" dirty="0">
                <a:latin typeface="Calibri" panose="020F0502020204030204" pitchFamily="34" charset="0"/>
              </a:rPr>
              <a:t>config-file</a:t>
            </a:r>
            <a:r>
              <a:rPr lang="fr-FR" sz="1200" dirty="0" smtClean="0">
                <a:latin typeface="Calibri" panose="020F0502020204030204" pitchFamily="34" charset="0"/>
              </a:rPr>
              <a:t>&gt;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smtClean="0">
                <a:latin typeface="Calibri" panose="020F0502020204030204" pitchFamily="34" charset="0"/>
              </a:rPr>
              <a:t>&lt;/</a:t>
            </a:r>
            <a:r>
              <a:rPr lang="fr-FR" sz="1200" dirty="0" err="1">
                <a:latin typeface="Calibri" panose="020F0502020204030204" pitchFamily="34" charset="0"/>
              </a:rPr>
              <a:t>platform</a:t>
            </a:r>
            <a:r>
              <a:rPr lang="fr-FR" sz="1200" dirty="0">
                <a:latin typeface="Calibri" panose="020F0502020204030204" pitchFamily="34" charset="0"/>
              </a:rPr>
              <a:t>&gt;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20272" y="1531849"/>
            <a:ext cx="1422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Platform </a:t>
            </a:r>
            <a:r>
              <a:rPr lang="fr-FR" sz="1600" dirty="0" err="1" smtClean="0">
                <a:latin typeface="Calibri" panose="020F0502020204030204" pitchFamily="34" charset="0"/>
              </a:rPr>
              <a:t>name</a:t>
            </a:r>
            <a:endParaRPr lang="fr-FR" sz="1600" dirty="0">
              <a:latin typeface="Calibri" panose="020F0502020204030204" pitchFamily="34" charset="0"/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 flipH="1">
            <a:off x="5652120" y="1701126"/>
            <a:ext cx="1188078" cy="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4663" y="1246665"/>
            <a:ext cx="1791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&lt;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r>
              <a:rPr lang="fr-FR" sz="1600" dirty="0" smtClean="0">
                <a:latin typeface="Calibri" panose="020F0502020204030204" pitchFamily="34" charset="0"/>
              </a:rPr>
              <a:t>&gt; attribut</a:t>
            </a:r>
            <a:endParaRPr lang="fr-FR" sz="1600" dirty="0"/>
          </a:p>
        </p:txBody>
      </p:sp>
      <p:sp>
        <p:nvSpPr>
          <p:cNvPr id="13" name="Rectangle 12"/>
          <p:cNvSpPr/>
          <p:nvPr/>
        </p:nvSpPr>
        <p:spPr>
          <a:xfrm>
            <a:off x="7241414" y="1988840"/>
            <a:ext cx="187220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&lt;source-file&gt;</a:t>
            </a:r>
          </a:p>
          <a:p>
            <a:r>
              <a:rPr lang="fr-FR" sz="1400" b="1" dirty="0" err="1" smtClean="0">
                <a:latin typeface="Calibri" panose="020F0502020204030204" pitchFamily="34" charset="0"/>
              </a:rPr>
              <a:t>src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link</a:t>
            </a:r>
            <a:r>
              <a:rPr lang="fr-FR" sz="1400" dirty="0" smtClean="0">
                <a:latin typeface="Calibri" panose="020F0502020204030204" pitchFamily="34" charset="0"/>
              </a:rPr>
              <a:t> to java file</a:t>
            </a:r>
          </a:p>
          <a:p>
            <a:r>
              <a:rPr lang="fr-FR" sz="1400" b="1" dirty="0" smtClean="0">
                <a:latin typeface="Calibri" panose="020F0502020204030204" pitchFamily="34" charset="0"/>
              </a:rPr>
              <a:t>Target-</a:t>
            </a:r>
            <a:r>
              <a:rPr lang="fr-FR" sz="1400" b="1" dirty="0" err="1" smtClean="0">
                <a:latin typeface="Calibri" panose="020F0502020204030204" pitchFamily="34" charset="0"/>
              </a:rPr>
              <a:t>dir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path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inside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include</a:t>
            </a:r>
            <a:r>
              <a:rPr lang="fr-FR" sz="1400" dirty="0" smtClean="0">
                <a:latin typeface="Calibri" panose="020F0502020204030204" pitchFamily="34" charset="0"/>
              </a:rPr>
              <a:t> java file</a:t>
            </a:r>
            <a:endParaRPr lang="fr-FR" sz="1400" dirty="0">
              <a:latin typeface="Calibri" panose="020F0502020204030204" pitchFamily="34" charset="0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H="1" flipV="1">
            <a:off x="6372200" y="2132855"/>
            <a:ext cx="792088" cy="7941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1555253" y="4149080"/>
            <a:ext cx="0" cy="720080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9320" y="4941168"/>
            <a:ext cx="32105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latin typeface="Calibri" panose="020F0502020204030204" pitchFamily="34" charset="0"/>
              </a:rPr>
              <a:t>&lt;config-file&gt;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permission in Android </a:t>
            </a:r>
            <a:r>
              <a:rPr lang="fr-FR" sz="1400" dirty="0" err="1" smtClean="0">
                <a:latin typeface="Calibri" panose="020F0502020204030204" pitchFamily="34" charset="0"/>
              </a:rPr>
              <a:t>Manifest</a:t>
            </a:r>
            <a:endParaRPr lang="fr-FR" sz="1400" dirty="0">
              <a:latin typeface="Calibri" panose="020F0502020204030204" pitchFamily="34" charset="0"/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 flipV="1">
            <a:off x="5357462" y="3126406"/>
            <a:ext cx="0" cy="1814762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427984" y="4962654"/>
            <a:ext cx="4464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&lt;config-file&gt;</a:t>
            </a:r>
          </a:p>
          <a:p>
            <a:r>
              <a:rPr lang="fr-FR" sz="1400" b="1" dirty="0" err="1" smtClean="0">
                <a:latin typeface="Calibri" panose="020F0502020204030204" pitchFamily="34" charset="0"/>
              </a:rPr>
              <a:t>Src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400" dirty="0" smtClean="0">
                <a:latin typeface="Calibri" panose="020F0502020204030204" pitchFamily="34" charset="0"/>
              </a:rPr>
              <a:t>file </a:t>
            </a:r>
            <a:r>
              <a:rPr lang="fr-FR" sz="1400" dirty="0" err="1" smtClean="0">
                <a:latin typeface="Calibri" panose="020F0502020204030204" pitchFamily="34" charset="0"/>
              </a:rPr>
              <a:t>path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which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inside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element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element</a:t>
            </a:r>
            <a:r>
              <a:rPr lang="fr-FR" sz="1400" dirty="0" smtClean="0">
                <a:latin typeface="Calibri" panose="020F0502020204030204" pitchFamily="34" charset="0"/>
              </a:rPr>
              <a:t> in config.xml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Plugin </a:t>
            </a:r>
            <a:r>
              <a:rPr lang="fr-FR" sz="1400" dirty="0" err="1" smtClean="0">
                <a:latin typeface="Calibri" panose="020F0502020204030204" pitchFamily="34" charset="0"/>
              </a:rPr>
              <a:t>reference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feature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reference</a:t>
            </a:r>
            <a:endParaRPr lang="fr-FR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429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414663" y="1280954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latin typeface="Calibri" panose="020F0502020204030204" pitchFamily="34" charset="0"/>
              </a:rPr>
              <a:t>File sms.js</a:t>
            </a:r>
            <a:endParaRPr lang="fr-FR" u="sng" dirty="0"/>
          </a:p>
        </p:txBody>
      </p:sp>
      <p:sp>
        <p:nvSpPr>
          <p:cNvPr id="6" name="Rectangle 5"/>
          <p:cNvSpPr/>
          <p:nvPr/>
        </p:nvSpPr>
        <p:spPr>
          <a:xfrm>
            <a:off x="395299" y="2060848"/>
            <a:ext cx="8477818" cy="23083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/**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Retreive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objet for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execute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JAVA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function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JS**/</a:t>
            </a:r>
          </a:p>
          <a:p>
            <a:r>
              <a:rPr lang="fr-FR" sz="1200" b="1" i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var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exec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require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'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cordova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/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exec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'</a:t>
            </a:r>
            <a:r>
              <a:rPr lang="fr-FR" sz="1200" dirty="0">
                <a:latin typeface="Calibri" panose="020F0502020204030204" pitchFamily="34" charset="0"/>
              </a:rPr>
              <a:t>);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i="1" dirty="0">
                <a:solidFill>
                  <a:schemeClr val="tx2"/>
                </a:solidFill>
                <a:latin typeface="Calibri" panose="020F0502020204030204" pitchFamily="34" charset="0"/>
              </a:rPr>
              <a:t>var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>
                <a:latin typeface="Calibri" panose="020F0502020204030204" pitchFamily="34" charset="0"/>
              </a:rPr>
              <a:t>SMS = </a:t>
            </a:r>
            <a:r>
              <a:rPr lang="fr-FR" sz="1200" b="1" i="1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latin typeface="Calibri" panose="020F0502020204030204" pitchFamily="34" charset="0"/>
              </a:rPr>
              <a:t>(){};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err="1">
                <a:latin typeface="Calibri" panose="020F0502020204030204" pitchFamily="34" charset="0"/>
              </a:rPr>
              <a:t>SMS.</a:t>
            </a:r>
            <a:r>
              <a:rPr lang="fr-FR" sz="1200" b="1" i="1" dirty="0" err="1">
                <a:solidFill>
                  <a:schemeClr val="tx2"/>
                </a:solidFill>
                <a:latin typeface="Calibri" panose="020F0502020204030204" pitchFamily="34" charset="0"/>
              </a:rPr>
              <a:t>prototype</a:t>
            </a:r>
            <a:r>
              <a:rPr lang="fr-FR" sz="1200" dirty="0" err="1">
                <a:latin typeface="Calibri" panose="020F0502020204030204" pitchFamily="34" charset="0"/>
              </a:rPr>
              <a:t>.send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function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 err="1">
                <a:latin typeface="Calibri" panose="020F0502020204030204" pitchFamily="34" charset="0"/>
              </a:rPr>
              <a:t>number</a:t>
            </a:r>
            <a:r>
              <a:rPr lang="fr-FR" sz="1200" dirty="0">
                <a:latin typeface="Calibri" panose="020F0502020204030204" pitchFamily="34" charset="0"/>
              </a:rPr>
              <a:t>, message, </a:t>
            </a:r>
            <a:r>
              <a:rPr lang="fr-FR" sz="1200" dirty="0" err="1">
                <a:latin typeface="Calibri" panose="020F0502020204030204" pitchFamily="34" charset="0"/>
              </a:rPr>
              <a:t>success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) {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var </a:t>
            </a:r>
            <a:r>
              <a:rPr lang="fr-FR" sz="1200" dirty="0" err="1">
                <a:latin typeface="Calibri" panose="020F0502020204030204" pitchFamily="34" charset="0"/>
              </a:rPr>
              <a:t>args</a:t>
            </a:r>
            <a:r>
              <a:rPr lang="fr-FR" sz="1200" dirty="0">
                <a:latin typeface="Calibri" panose="020F0502020204030204" pitchFamily="34" charset="0"/>
              </a:rPr>
              <a:t> = [</a:t>
            </a:r>
            <a:r>
              <a:rPr lang="fr-FR" sz="1200" dirty="0" err="1">
                <a:latin typeface="Calibri" panose="020F0502020204030204" pitchFamily="34" charset="0"/>
              </a:rPr>
              <a:t>number</a:t>
            </a:r>
            <a:r>
              <a:rPr lang="fr-FR" sz="1200" dirty="0">
                <a:latin typeface="Calibri" panose="020F0502020204030204" pitchFamily="34" charset="0"/>
              </a:rPr>
              <a:t>, message];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 </a:t>
            </a:r>
            <a:r>
              <a:rPr lang="fr-FR" sz="1200" dirty="0" err="1">
                <a:latin typeface="Calibri" panose="020F0502020204030204" pitchFamily="34" charset="0"/>
              </a:rPr>
              <a:t>exec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 err="1">
                <a:latin typeface="Calibri" panose="020F0502020204030204" pitchFamily="34" charset="0"/>
              </a:rPr>
              <a:t>success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SMSPlugin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send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args</a:t>
            </a:r>
            <a:r>
              <a:rPr lang="fr-FR" sz="1200" dirty="0">
                <a:latin typeface="Calibri" panose="020F0502020204030204" pitchFamily="34" charset="0"/>
              </a:rPr>
              <a:t>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</a:p>
          <a:p>
            <a:endParaRPr lang="fr-FR" sz="1200" dirty="0" smtClean="0">
              <a:latin typeface="Calibri" panose="020F0502020204030204" pitchFamily="34" charset="0"/>
            </a:endParaRPr>
          </a:p>
          <a:p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/** 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Export objet to use </a:t>
            </a:r>
            <a:r>
              <a:rPr lang="fr-FR" sz="1200" b="1" i="1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it</a:t>
            </a:r>
            <a:r>
              <a:rPr lang="fr-FR" sz="1200" b="1" i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!**/</a:t>
            </a:r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err="1">
                <a:latin typeface="Calibri" panose="020F0502020204030204" pitchFamily="34" charset="0"/>
              </a:rPr>
              <a:t>module.exports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b="1" i="1" dirty="0">
                <a:solidFill>
                  <a:schemeClr val="tx2"/>
                </a:solidFill>
                <a:latin typeface="Calibri" panose="020F0502020204030204" pitchFamily="34" charset="0"/>
              </a:rPr>
              <a:t>new</a:t>
            </a:r>
            <a:r>
              <a:rPr lang="fr-FR" sz="1200" dirty="0">
                <a:latin typeface="Calibri" panose="020F0502020204030204" pitchFamily="34" charset="0"/>
              </a:rPr>
              <a:t> SMS();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12439" y="1650286"/>
            <a:ext cx="4282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You must </a:t>
            </a: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 </a:t>
            </a:r>
            <a:r>
              <a:rPr lang="fr-FR" sz="1600" dirty="0" err="1">
                <a:latin typeface="Calibri" panose="020F0502020204030204" pitchFamily="34" charset="0"/>
              </a:rPr>
              <a:t>J</a:t>
            </a:r>
            <a:r>
              <a:rPr lang="fr-FR" sz="1600" dirty="0" err="1" smtClean="0">
                <a:latin typeface="Calibri" panose="020F0502020204030204" pitchFamily="34" charset="0"/>
              </a:rPr>
              <a:t>avascript</a:t>
            </a:r>
            <a:r>
              <a:rPr lang="fr-FR" sz="1600" dirty="0" smtClean="0">
                <a:latin typeface="Calibri" panose="020F0502020204030204" pitchFamily="34" charset="0"/>
              </a:rPr>
              <a:t> objet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prototype</a:t>
            </a:r>
          </a:p>
        </p:txBody>
      </p:sp>
      <p:sp>
        <p:nvSpPr>
          <p:cNvPr id="7" name="Rectangle 6"/>
          <p:cNvSpPr/>
          <p:nvPr/>
        </p:nvSpPr>
        <p:spPr>
          <a:xfrm>
            <a:off x="683568" y="4465159"/>
            <a:ext cx="3502497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err="1">
                <a:latin typeface="Calibri" panose="020F0502020204030204" pitchFamily="34" charset="0"/>
              </a:rPr>
              <a:t>Function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latin typeface="Calibri" panose="020F0502020204030204" pitchFamily="34" charset="0"/>
              </a:rPr>
              <a:t>exec</a:t>
            </a:r>
            <a:endParaRPr lang="fr-FR" sz="1600" i="1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400" i="1" dirty="0" smtClean="0">
                <a:latin typeface="Calibri" panose="020F0502020204030204" pitchFamily="34" charset="0"/>
              </a:rPr>
              <a:t>First </a:t>
            </a:r>
            <a:r>
              <a:rPr lang="fr-FR" sz="1400" i="1" dirty="0" err="1" smtClean="0">
                <a:latin typeface="Calibri" panose="020F0502020204030204" pitchFamily="34" charset="0"/>
              </a:rPr>
              <a:t>param</a:t>
            </a:r>
            <a:r>
              <a:rPr lang="fr-FR" sz="1400" i="1" dirty="0" smtClean="0">
                <a:latin typeface="Calibri" panose="020F0502020204030204" pitchFamily="34" charset="0"/>
              </a:rPr>
              <a:t> : </a:t>
            </a:r>
            <a:r>
              <a:rPr lang="fr-FR" sz="1400" i="1" dirty="0" err="1" smtClean="0">
                <a:latin typeface="Calibri" panose="020F0502020204030204" pitchFamily="34" charset="0"/>
              </a:rPr>
              <a:t>success</a:t>
            </a:r>
            <a:r>
              <a:rPr lang="fr-FR" sz="1400" i="1" dirty="0" smtClean="0">
                <a:latin typeface="Calibri" panose="020F0502020204030204" pitchFamily="34" charset="0"/>
              </a:rPr>
              <a:t> callback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i="1" dirty="0" smtClean="0">
                <a:latin typeface="Calibri" panose="020F0502020204030204" pitchFamily="34" charset="0"/>
              </a:rPr>
              <a:t>Second </a:t>
            </a:r>
            <a:r>
              <a:rPr lang="fr-FR" sz="1400" i="1" dirty="0" err="1" smtClean="0">
                <a:latin typeface="Calibri" panose="020F0502020204030204" pitchFamily="34" charset="0"/>
              </a:rPr>
              <a:t>param</a:t>
            </a:r>
            <a:r>
              <a:rPr lang="fr-FR" sz="1400" i="1" dirty="0" smtClean="0">
                <a:latin typeface="Calibri" panose="020F0502020204030204" pitchFamily="34" charset="0"/>
              </a:rPr>
              <a:t> : </a:t>
            </a:r>
            <a:r>
              <a:rPr lang="fr-FR" sz="1400" i="1" dirty="0" err="1" smtClean="0">
                <a:latin typeface="Calibri" panose="020F0502020204030204" pitchFamily="34" charset="0"/>
              </a:rPr>
              <a:t>error</a:t>
            </a:r>
            <a:r>
              <a:rPr lang="fr-FR" sz="1400" i="1" dirty="0" smtClean="0">
                <a:latin typeface="Calibri" panose="020F0502020204030204" pitchFamily="34" charset="0"/>
              </a:rPr>
              <a:t> callback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400" dirty="0" err="1" smtClean="0">
                <a:latin typeface="Calibri" panose="020F0502020204030204" pitchFamily="34" charset="0"/>
              </a:rPr>
              <a:t>Third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param</a:t>
            </a:r>
            <a:r>
              <a:rPr lang="fr-FR" sz="1400" dirty="0" smtClean="0">
                <a:latin typeface="Calibri" panose="020F0502020204030204" pitchFamily="34" charset="0"/>
              </a:rPr>
              <a:t> : Java class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400" dirty="0" err="1" smtClean="0">
                <a:latin typeface="Calibri" panose="020F0502020204030204" pitchFamily="34" charset="0"/>
              </a:rPr>
              <a:t>Fourth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param</a:t>
            </a:r>
            <a:r>
              <a:rPr lang="fr-FR" sz="1400" dirty="0" smtClean="0">
                <a:latin typeface="Calibri" panose="020F0502020204030204" pitchFamily="34" charset="0"/>
              </a:rPr>
              <a:t> : action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execute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400" dirty="0" err="1" smtClean="0">
                <a:latin typeface="Calibri" panose="020F0502020204030204" pitchFamily="34" charset="0"/>
              </a:rPr>
              <a:t>Fifth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param</a:t>
            </a:r>
            <a:r>
              <a:rPr lang="fr-FR" sz="1400" dirty="0" smtClean="0">
                <a:latin typeface="Calibri" panose="020F0502020204030204" pitchFamily="34" charset="0"/>
              </a:rPr>
              <a:t> : argument for JAVA </a:t>
            </a:r>
            <a:r>
              <a:rPr lang="fr-FR" sz="1400" dirty="0" err="1" smtClean="0">
                <a:latin typeface="Calibri" panose="020F0502020204030204" pitchFamily="34" charset="0"/>
              </a:rPr>
              <a:t>function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92079" y="5006936"/>
            <a:ext cx="3482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Don’t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forget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to export </a:t>
            </a:r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object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to use </a:t>
            </a:r>
            <a:r>
              <a:rPr lang="fr-FR" sz="1600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it</a:t>
            </a:r>
            <a:r>
              <a:rPr lang="fr-FR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2322986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753" y="409163"/>
            <a:ext cx="8748712" cy="755650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9"/>
            <a:ext cx="3006205" cy="441339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What is Phone Gap / Cordova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969157" y="1331300"/>
            <a:ext cx="7416824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“</a:t>
            </a:r>
            <a:r>
              <a:rPr lang="en-US" sz="1600" i="1" dirty="0" err="1" smtClean="0"/>
              <a:t>PhoneGap</a:t>
            </a:r>
            <a:r>
              <a:rPr lang="en-US" sz="1600" i="1" dirty="0" smtClean="0"/>
              <a:t> </a:t>
            </a:r>
            <a:r>
              <a:rPr lang="en-US" sz="1600" i="1" dirty="0"/>
              <a:t>is a free and open source framework that allows you to create mobile apps using standardized web APIs for the platforms you care about</a:t>
            </a:r>
            <a:r>
              <a:rPr lang="en-US" sz="1600" i="1" dirty="0" smtClean="0"/>
              <a:t>.”</a:t>
            </a:r>
            <a:endParaRPr lang="fr-FR" sz="16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4963" y="3015821"/>
            <a:ext cx="4621018" cy="185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03213" y="2348880"/>
            <a:ext cx="594310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PhoneGap</a:t>
            </a:r>
            <a:r>
              <a:rPr lang="fr-FR" b="1" dirty="0" smtClean="0">
                <a:latin typeface="Calibri" panose="020F0502020204030204" pitchFamily="34" charset="0"/>
              </a:rPr>
              <a:t>/Cordova </a:t>
            </a:r>
            <a:r>
              <a:rPr lang="fr-FR" b="1" dirty="0" err="1" smtClean="0">
                <a:latin typeface="Calibri" panose="020F0502020204030204" pitchFamily="34" charset="0"/>
              </a:rPr>
              <a:t>create</a:t>
            </a:r>
            <a:r>
              <a:rPr lang="fr-FR" b="1" dirty="0" smtClean="0">
                <a:latin typeface="Calibri" panose="020F0502020204030204" pitchFamily="34" charset="0"/>
              </a:rPr>
              <a:t> a Mobile App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 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 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Plugin (GPS, Camera..)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05174" y="5229200"/>
            <a:ext cx="8263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rgbClr val="FF0000"/>
                </a:solidFill>
              </a:rPr>
              <a:t>PhoneGap</a:t>
            </a:r>
            <a:r>
              <a:rPr lang="fr-FR" b="1" dirty="0" smtClean="0">
                <a:solidFill>
                  <a:srgbClr val="FF0000"/>
                </a:solidFill>
              </a:rPr>
              <a:t>/Cordova </a:t>
            </a:r>
            <a:r>
              <a:rPr lang="fr-FR" b="1" dirty="0" err="1" smtClean="0">
                <a:solidFill>
                  <a:srgbClr val="FF0000"/>
                </a:solidFill>
              </a:rPr>
              <a:t>create</a:t>
            </a:r>
            <a:r>
              <a:rPr lang="fr-FR" b="1" dirty="0" smtClean="0">
                <a:solidFill>
                  <a:srgbClr val="FF0000"/>
                </a:solidFill>
              </a:rPr>
              <a:t> a natif </a:t>
            </a:r>
            <a:r>
              <a:rPr lang="fr-FR" b="1" dirty="0" err="1" smtClean="0">
                <a:solidFill>
                  <a:srgbClr val="FF0000"/>
                </a:solidFill>
              </a:rPr>
              <a:t>app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who</a:t>
            </a:r>
            <a:r>
              <a:rPr lang="fr-FR" b="1" dirty="0" smtClean="0">
                <a:solidFill>
                  <a:srgbClr val="FF0000"/>
                </a:solidFill>
              </a:rPr>
              <a:t> open a </a:t>
            </a:r>
            <a:r>
              <a:rPr lang="fr-FR" b="1" dirty="0" err="1" smtClean="0">
                <a:solidFill>
                  <a:srgbClr val="FF0000"/>
                </a:solidFill>
              </a:rPr>
              <a:t>WebPage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inside</a:t>
            </a:r>
            <a:r>
              <a:rPr lang="fr-FR" b="1" dirty="0" smtClean="0">
                <a:solidFill>
                  <a:srgbClr val="FF0000"/>
                </a:solidFill>
              </a:rPr>
              <a:t> application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8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414663" y="1280954"/>
            <a:ext cx="1600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smtClean="0">
                <a:latin typeface="Calibri" panose="020F0502020204030204" pitchFamily="34" charset="0"/>
              </a:rPr>
              <a:t>SMSPlugin.java</a:t>
            </a:r>
            <a:endParaRPr lang="fr-FR" u="sng" dirty="0"/>
          </a:p>
        </p:txBody>
      </p:sp>
      <p:sp>
        <p:nvSpPr>
          <p:cNvPr id="8" name="Rectangle 7"/>
          <p:cNvSpPr/>
          <p:nvPr/>
        </p:nvSpPr>
        <p:spPr>
          <a:xfrm>
            <a:off x="3275856" y="1296343"/>
            <a:ext cx="21339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 err="1" smtClean="0">
                <a:latin typeface="Calibri" panose="020F0502020204030204" pitchFamily="34" charset="0"/>
              </a:rPr>
              <a:t>It’s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now</a:t>
            </a:r>
            <a:r>
              <a:rPr lang="fr-FR" sz="1600" dirty="0" smtClean="0">
                <a:latin typeface="Calibri" panose="020F0502020204030204" pitchFamily="34" charset="0"/>
              </a:rPr>
              <a:t> a Android class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64246" y="2096244"/>
            <a:ext cx="3424127" cy="261610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7030A0"/>
                </a:solidFill>
                <a:latin typeface="Calibri" panose="020F0502020204030204" pitchFamily="34" charset="0"/>
              </a:rPr>
              <a:t>package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com.phonegap.plugins.sms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org.json.JSONArray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org.json.JSONException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org.json.JSONObject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android.app.Activity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android.content.Intent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android.util.Log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org.apache.cordova.CordovaPlugin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org.apache.cordova.CallbackContext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import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org.apache.cordova.PluginResult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endParaRPr lang="fr-FR" sz="8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7113" y="1769041"/>
            <a:ext cx="678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Import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0898" y="1749034"/>
            <a:ext cx="561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dirty="0" smtClean="0">
                <a:latin typeface="Calibri" panose="020F0502020204030204" pitchFamily="34" charset="0"/>
              </a:rPr>
              <a:t>Code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23928" y="2096244"/>
            <a:ext cx="5040560" cy="37240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3"/>
                </a:solidFill>
                <a:latin typeface="Calibri" panose="020F0502020204030204" pitchFamily="34" charset="0"/>
              </a:rPr>
              <a:t>public</a:t>
            </a:r>
            <a:r>
              <a:rPr lang="fr-FR" sz="1200" dirty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b="1" dirty="0">
                <a:solidFill>
                  <a:schemeClr val="accent3"/>
                </a:solidFill>
                <a:latin typeface="Calibri" panose="020F0502020204030204" pitchFamily="34" charset="0"/>
              </a:rPr>
              <a:t>class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SMSPlugin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b="1" dirty="0" err="1">
                <a:solidFill>
                  <a:schemeClr val="accent3"/>
                </a:solidFill>
                <a:latin typeface="Calibri" panose="020F0502020204030204" pitchFamily="34" charset="0"/>
              </a:rPr>
              <a:t>extends</a:t>
            </a:r>
            <a:r>
              <a:rPr lang="fr-FR" sz="1200" dirty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CordovaPlugin</a:t>
            </a:r>
            <a:r>
              <a:rPr lang="fr-FR" sz="1200" dirty="0">
                <a:latin typeface="Calibri" panose="020F0502020204030204" pitchFamily="34" charset="0"/>
              </a:rPr>
              <a:t> {</a:t>
            </a:r>
          </a:p>
          <a:p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b="1" dirty="0" smtClean="0">
                <a:solidFill>
                  <a:schemeClr val="accent3"/>
                </a:solidFill>
                <a:latin typeface="Calibri" panose="020F0502020204030204" pitchFamily="34" charset="0"/>
              </a:rPr>
              <a:t>public</a:t>
            </a:r>
            <a:r>
              <a:rPr lang="fr-FR" sz="1200" dirty="0" smtClean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b="1" dirty="0" err="1">
                <a:solidFill>
                  <a:schemeClr val="accent3"/>
                </a:solidFill>
                <a:latin typeface="Calibri" panose="020F0502020204030204" pitchFamily="34" charset="0"/>
              </a:rPr>
              <a:t>boolean</a:t>
            </a:r>
            <a:r>
              <a:rPr lang="fr-FR" sz="1200" dirty="0">
                <a:solidFill>
                  <a:schemeClr val="accent3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execute</a:t>
            </a:r>
            <a:r>
              <a:rPr lang="fr-FR" sz="1200" dirty="0">
                <a:latin typeface="Calibri" panose="020F0502020204030204" pitchFamily="34" charset="0"/>
              </a:rPr>
              <a:t>(String action, </a:t>
            </a:r>
            <a:r>
              <a:rPr lang="fr-FR" sz="1200" dirty="0" err="1">
                <a:latin typeface="Calibri" panose="020F0502020204030204" pitchFamily="34" charset="0"/>
              </a:rPr>
              <a:t>JSONArray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args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b="1" dirty="0">
                <a:solidFill>
                  <a:srgbClr val="7030A0"/>
                </a:solidFill>
                <a:latin typeface="Calibri" panose="020F0502020204030204" pitchFamily="34" charset="0"/>
              </a:rPr>
              <a:t>final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CallbackContext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callbackContext</a:t>
            </a:r>
            <a:r>
              <a:rPr lang="fr-FR" sz="1200" dirty="0">
                <a:latin typeface="Calibri" panose="020F0502020204030204" pitchFamily="34" charset="0"/>
              </a:rPr>
              <a:t>){</a:t>
            </a:r>
          </a:p>
          <a:p>
            <a:r>
              <a:rPr lang="fr-FR" sz="12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if</a:t>
            </a:r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send</a:t>
            </a:r>
            <a:r>
              <a:rPr lang="fr-FR" sz="12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"</a:t>
            </a:r>
            <a:r>
              <a:rPr lang="fr-FR" sz="1200" dirty="0">
                <a:latin typeface="Calibri" panose="020F0502020204030204" pitchFamily="34" charset="0"/>
              </a:rPr>
              <a:t>.</a:t>
            </a:r>
            <a:r>
              <a:rPr lang="fr-FR" sz="1200" dirty="0" err="1">
                <a:latin typeface="Calibri" panose="020F0502020204030204" pitchFamily="34" charset="0"/>
              </a:rPr>
              <a:t>equals</a:t>
            </a:r>
            <a:r>
              <a:rPr lang="fr-FR" sz="1200" dirty="0">
                <a:latin typeface="Calibri" panose="020F0502020204030204" pitchFamily="34" charset="0"/>
              </a:rPr>
              <a:t>(action)) {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b="1" dirty="0" err="1" smtClean="0">
                <a:solidFill>
                  <a:schemeClr val="tx2"/>
                </a:solidFill>
                <a:latin typeface="Calibri" panose="020F0502020204030204" pitchFamily="34" charset="0"/>
              </a:rPr>
              <a:t>try</a:t>
            </a:r>
            <a:r>
              <a:rPr lang="fr-FR" sz="1200" dirty="0">
                <a:latin typeface="Calibri" panose="020F0502020204030204" pitchFamily="34" charset="0"/>
              </a:rPr>
              <a:t>{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</a:t>
            </a:r>
            <a:r>
              <a:rPr lang="fr-FR" sz="1200" dirty="0" err="1" smtClean="0">
                <a:latin typeface="Calibri" panose="020F0502020204030204" pitchFamily="34" charset="0"/>
              </a:rPr>
              <a:t>SmsManager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smsManager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SmsManager.getDefault</a:t>
            </a:r>
            <a:r>
              <a:rPr lang="fr-FR" sz="1200" dirty="0">
                <a:latin typeface="Calibri" panose="020F0502020204030204" pitchFamily="34" charset="0"/>
              </a:rPr>
              <a:t>();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String </a:t>
            </a:r>
            <a:r>
              <a:rPr lang="fr-FR" sz="1200" dirty="0" err="1">
                <a:latin typeface="Calibri" panose="020F0502020204030204" pitchFamily="34" charset="0"/>
              </a:rPr>
              <a:t>phoneNumber</a:t>
            </a:r>
            <a:r>
              <a:rPr lang="fr-FR" sz="1200" dirty="0">
                <a:latin typeface="Calibri" panose="020F0502020204030204" pitchFamily="34" charset="0"/>
              </a:rPr>
              <a:t> = </a:t>
            </a:r>
            <a:r>
              <a:rPr lang="fr-FR" sz="1200" dirty="0" err="1">
                <a:latin typeface="Calibri" panose="020F0502020204030204" pitchFamily="34" charset="0"/>
              </a:rPr>
              <a:t>args.getString</a:t>
            </a:r>
            <a:r>
              <a:rPr lang="fr-FR" sz="1200" dirty="0">
                <a:latin typeface="Calibri" panose="020F0502020204030204" pitchFamily="34" charset="0"/>
              </a:rPr>
              <a:t>(0);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String </a:t>
            </a:r>
            <a:r>
              <a:rPr lang="fr-FR" sz="1200" dirty="0">
                <a:latin typeface="Calibri" panose="020F0502020204030204" pitchFamily="34" charset="0"/>
              </a:rPr>
              <a:t>message = </a:t>
            </a:r>
            <a:r>
              <a:rPr lang="fr-FR" sz="1200" dirty="0" err="1">
                <a:latin typeface="Calibri" panose="020F0502020204030204" pitchFamily="34" charset="0"/>
              </a:rPr>
              <a:t>args.getString</a:t>
            </a:r>
            <a:r>
              <a:rPr lang="fr-FR" sz="1200" dirty="0">
                <a:latin typeface="Calibri" panose="020F0502020204030204" pitchFamily="34" charset="0"/>
              </a:rPr>
              <a:t>(1);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</a:t>
            </a:r>
            <a:r>
              <a:rPr lang="fr-FR" sz="1200" dirty="0" err="1" smtClean="0">
                <a:latin typeface="Calibri" panose="020F0502020204030204" pitchFamily="34" charset="0"/>
              </a:rPr>
              <a:t>smsManager.sendTextMessage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 err="1" smtClean="0">
                <a:latin typeface="Calibri" panose="020F0502020204030204" pitchFamily="34" charset="0"/>
              </a:rPr>
              <a:t>phoneNumber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null</a:t>
            </a:r>
            <a:r>
              <a:rPr lang="fr-FR" sz="1200" dirty="0">
                <a:latin typeface="Calibri" panose="020F0502020204030204" pitchFamily="34" charset="0"/>
              </a:rPr>
              <a:t>, message, </a:t>
            </a:r>
            <a:r>
              <a:rPr lang="fr-FR" sz="1200" dirty="0" err="1">
                <a:latin typeface="Calibri" panose="020F0502020204030204" pitchFamily="34" charset="0"/>
              </a:rPr>
              <a:t>null</a:t>
            </a:r>
            <a:r>
              <a:rPr lang="fr-FR" sz="1200" dirty="0">
                <a:latin typeface="Calibri" panose="020F0502020204030204" pitchFamily="34" charset="0"/>
              </a:rPr>
              <a:t>, </a:t>
            </a:r>
            <a:r>
              <a:rPr lang="fr-FR" sz="1200" dirty="0" err="1">
                <a:latin typeface="Calibri" panose="020F0502020204030204" pitchFamily="34" charset="0"/>
              </a:rPr>
              <a:t>null</a:t>
            </a:r>
            <a:r>
              <a:rPr lang="fr-FR" sz="1200" dirty="0">
                <a:latin typeface="Calibri" panose="020F0502020204030204" pitchFamily="34" charset="0"/>
              </a:rPr>
              <a:t>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dirty="0" err="1" smtClean="0">
                <a:latin typeface="Calibri" panose="020F0502020204030204" pitchFamily="34" charset="0"/>
              </a:rPr>
              <a:t>callbackContext.success</a:t>
            </a:r>
            <a:r>
              <a:rPr lang="fr-FR" sz="1200" dirty="0">
                <a:latin typeface="Calibri" panose="020F0502020204030204" pitchFamily="34" charset="0"/>
              </a:rPr>
              <a:t>("SMS sent");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return </a:t>
            </a:r>
            <a:r>
              <a:rPr lang="fr-FR" sz="1200" b="1" dirty="0" err="1">
                <a:solidFill>
                  <a:schemeClr val="tx2"/>
                </a:solidFill>
                <a:latin typeface="Calibri" panose="020F0502020204030204" pitchFamily="34" charset="0"/>
              </a:rPr>
              <a:t>true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catch</a:t>
            </a:r>
            <a:r>
              <a:rPr lang="fr-FR" sz="1200" dirty="0">
                <a:latin typeface="Calibri" panose="020F0502020204030204" pitchFamily="34" charset="0"/>
              </a:rPr>
              <a:t>(Exception e) {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</a:t>
            </a:r>
            <a:r>
              <a:rPr lang="fr-FR" sz="1200" dirty="0" err="1" smtClean="0">
                <a:latin typeface="Calibri" panose="020F0502020204030204" pitchFamily="34" charset="0"/>
              </a:rPr>
              <a:t>callbackContext.error</a:t>
            </a:r>
            <a:r>
              <a:rPr lang="fr-FR" sz="1200" dirty="0">
                <a:latin typeface="Calibri" panose="020F0502020204030204" pitchFamily="34" charset="0"/>
              </a:rPr>
              <a:t>("SMS </a:t>
            </a:r>
            <a:r>
              <a:rPr lang="fr-FR" sz="1200" dirty="0" err="1">
                <a:latin typeface="Calibri" panose="020F0502020204030204" pitchFamily="34" charset="0"/>
              </a:rPr>
              <a:t>failed</a:t>
            </a:r>
            <a:r>
              <a:rPr lang="fr-FR" sz="1200" dirty="0">
                <a:latin typeface="Calibri" panose="020F0502020204030204" pitchFamily="34" charset="0"/>
              </a:rPr>
              <a:t>");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endParaRPr lang="fr-FR" sz="1200" dirty="0">
              <a:latin typeface="Calibri" panose="020F0502020204030204" pitchFamily="34" charset="0"/>
            </a:endParaRPr>
          </a:p>
          <a:p>
            <a:r>
              <a:rPr lang="fr-FR" sz="1200" dirty="0" smtClean="0">
                <a:latin typeface="Calibri" panose="020F0502020204030204" pitchFamily="34" charset="0"/>
              </a:rPr>
              <a:t>       </a:t>
            </a:r>
            <a:r>
              <a:rPr lang="fr-FR" sz="12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return </a:t>
            </a:r>
            <a:r>
              <a:rPr lang="fr-F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false</a:t>
            </a:r>
            <a:r>
              <a:rPr lang="fr-FR" sz="1200" dirty="0">
                <a:latin typeface="Calibri" panose="020F0502020204030204" pitchFamily="34" charset="0"/>
              </a:rPr>
              <a:t>;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  }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4050" y="5157192"/>
            <a:ext cx="27828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Extends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CordovaPlugin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Implement</a:t>
            </a:r>
            <a:r>
              <a:rPr lang="fr-FR" sz="1400" dirty="0" smtClean="0">
                <a:latin typeface="Calibri" panose="020F0502020204030204" pitchFamily="34" charset="0"/>
              </a:rPr>
              <a:t> « </a:t>
            </a:r>
            <a:r>
              <a:rPr lang="fr-FR" sz="1400" dirty="0" err="1" smtClean="0">
                <a:latin typeface="Calibri" panose="020F0502020204030204" pitchFamily="34" charset="0"/>
              </a:rPr>
              <a:t>execute</a:t>
            </a:r>
            <a:r>
              <a:rPr lang="fr-FR" sz="1400" dirty="0" smtClean="0">
                <a:latin typeface="Calibri" panose="020F0502020204030204" pitchFamily="34" charset="0"/>
              </a:rPr>
              <a:t> » </a:t>
            </a:r>
            <a:r>
              <a:rPr lang="fr-FR" sz="1400" dirty="0" err="1" smtClean="0">
                <a:latin typeface="Calibri" panose="020F0502020204030204" pitchFamily="34" charset="0"/>
              </a:rPr>
              <a:t>function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Test a action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Implement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plugin ;)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25335" y="4819091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Calibri" panose="020F0502020204030204" pitchFamily="34" charset="0"/>
              </a:rPr>
              <a:t>Don’t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forget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20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fr-FR" dirty="0" err="1" smtClean="0"/>
              <a:t>Create</a:t>
            </a:r>
            <a:r>
              <a:rPr lang="fr-FR" dirty="0" smtClean="0"/>
              <a:t> a plugin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4" name="Rectangle 13"/>
          <p:cNvSpPr/>
          <p:nvPr/>
        </p:nvSpPr>
        <p:spPr>
          <a:xfrm>
            <a:off x="414663" y="1280954"/>
            <a:ext cx="2026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 err="1" smtClean="0">
                <a:latin typeface="Calibri" panose="020F0502020204030204" pitchFamily="34" charset="0"/>
              </a:rPr>
              <a:t>Execute</a:t>
            </a:r>
            <a:r>
              <a:rPr lang="fr-FR" u="sng" dirty="0" smtClean="0">
                <a:latin typeface="Calibri" panose="020F0502020204030204" pitchFamily="34" charset="0"/>
              </a:rPr>
              <a:t> </a:t>
            </a:r>
            <a:r>
              <a:rPr lang="fr-FR" u="sng" dirty="0" err="1" smtClean="0">
                <a:latin typeface="Calibri" panose="020F0502020204030204" pitchFamily="34" charset="0"/>
              </a:rPr>
              <a:t>your</a:t>
            </a:r>
            <a:r>
              <a:rPr lang="fr-FR" u="sng" dirty="0" smtClean="0">
                <a:latin typeface="Calibri" panose="020F0502020204030204" pitchFamily="34" charset="0"/>
              </a:rPr>
              <a:t> plugin</a:t>
            </a:r>
            <a:endParaRPr lang="fr-FR" u="sng" dirty="0"/>
          </a:p>
        </p:txBody>
      </p:sp>
      <p:sp>
        <p:nvSpPr>
          <p:cNvPr id="7" name="Rectangle 6"/>
          <p:cNvSpPr/>
          <p:nvPr/>
        </p:nvSpPr>
        <p:spPr>
          <a:xfrm>
            <a:off x="470992" y="2276872"/>
            <a:ext cx="5832648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</a:rPr>
              <a:t>sendSMS</a:t>
            </a:r>
            <a:r>
              <a:rPr lang="fr-FR" sz="1200" dirty="0">
                <a:latin typeface="Calibri" panose="020F0502020204030204" pitchFamily="34" charset="0"/>
              </a:rPr>
              <a:t>() { </a:t>
            </a:r>
            <a:endParaRPr lang="fr-FR" sz="1200" dirty="0" smtClean="0">
              <a:latin typeface="Calibri" panose="020F0502020204030204" pitchFamily="34" charset="0"/>
            </a:endParaRP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</a:t>
            </a:r>
            <a:r>
              <a:rPr lang="fr-FR" sz="1200" dirty="0" err="1" smtClean="0">
                <a:latin typeface="Calibri" panose="020F0502020204030204" pitchFamily="34" charset="0"/>
              </a:rPr>
              <a:t>alert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accent6"/>
                </a:solidFill>
                <a:latin typeface="Calibri" panose="020F0502020204030204" pitchFamily="34" charset="0"/>
              </a:rPr>
              <a:t>" </a:t>
            </a:r>
            <a:r>
              <a:rPr lang="fr-FR" sz="12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Envoi du SMS"</a:t>
            </a:r>
            <a:r>
              <a:rPr lang="fr-FR" sz="1200" dirty="0" smtClean="0">
                <a:latin typeface="Calibri" panose="020F0502020204030204" pitchFamily="34" charset="0"/>
              </a:rPr>
              <a:t>) 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</a:t>
            </a:r>
            <a:r>
              <a:rPr lang="fr-FR" sz="1200" dirty="0" err="1" smtClean="0">
                <a:latin typeface="Calibri" panose="020F0502020204030204" pitchFamily="34" charset="0"/>
              </a:rPr>
              <a:t>sms.send</a:t>
            </a:r>
            <a:r>
              <a:rPr lang="fr-FR" sz="1200" dirty="0">
                <a:latin typeface="Calibri" panose="020F0502020204030204" pitchFamily="34" charset="0"/>
              </a:rPr>
              <a:t>(</a:t>
            </a:r>
            <a:r>
              <a:rPr lang="fr-FR" sz="1200" dirty="0">
                <a:solidFill>
                  <a:schemeClr val="accent6"/>
                </a:solidFill>
                <a:latin typeface="Calibri" panose="020F0502020204030204" pitchFamily="34" charset="0"/>
              </a:rPr>
              <a:t>"</a:t>
            </a:r>
            <a:r>
              <a:rPr lang="fr-FR" sz="12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0622334455"</a:t>
            </a:r>
            <a:r>
              <a:rPr lang="fr-FR" sz="1200" dirty="0" smtClean="0">
                <a:latin typeface="Calibri" panose="020F0502020204030204" pitchFamily="34" charset="0"/>
              </a:rPr>
              <a:t>, </a:t>
            </a:r>
            <a:r>
              <a:rPr lang="fr-FR" sz="1200" dirty="0">
                <a:solidFill>
                  <a:schemeClr val="accent6"/>
                </a:solidFill>
                <a:latin typeface="Calibri" panose="020F0502020204030204" pitchFamily="34" charset="0"/>
              </a:rPr>
              <a:t>"</a:t>
            </a:r>
            <a:r>
              <a:rPr lang="fr-FR" sz="1200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Hello ce sms a été envoyé via le plugin !"</a:t>
            </a:r>
            <a:r>
              <a:rPr lang="fr-FR" sz="1200" dirty="0" smtClean="0">
                <a:latin typeface="Calibri" panose="020F0502020204030204" pitchFamily="34" charset="0"/>
              </a:rPr>
              <a:t>,</a:t>
            </a:r>
            <a:r>
              <a:rPr lang="fr-FR" sz="1200" dirty="0" smtClean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fr-FR" sz="1200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fr-FR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success</a:t>
            </a:r>
            <a:r>
              <a:rPr lang="fr-FR" sz="1200" dirty="0">
                <a:latin typeface="Calibri" panose="020F0502020204030204" pitchFamily="34" charset="0"/>
              </a:rPr>
              <a:t>) </a:t>
            </a:r>
            <a:r>
              <a:rPr lang="fr-FR" sz="1200" dirty="0" smtClean="0">
                <a:latin typeface="Calibri" panose="020F0502020204030204" pitchFamily="34" charset="0"/>
              </a:rPr>
              <a:t>{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    </a:t>
            </a:r>
            <a:r>
              <a:rPr lang="fr-FR" sz="1200" dirty="0" err="1" smtClean="0">
                <a:latin typeface="Calibri" panose="020F0502020204030204" pitchFamily="34" charset="0"/>
              </a:rPr>
              <a:t>alert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 err="1" smtClean="0">
                <a:latin typeface="Calibri" panose="020F0502020204030204" pitchFamily="34" charset="0"/>
              </a:rPr>
              <a:t>success</a:t>
            </a:r>
            <a:r>
              <a:rPr lang="fr-FR" sz="1200" dirty="0" smtClean="0">
                <a:latin typeface="Calibri" panose="020F0502020204030204" pitchFamily="34" charset="0"/>
              </a:rPr>
              <a:t>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          }, </a:t>
            </a:r>
            <a:r>
              <a:rPr lang="fr-FR" sz="1200" dirty="0" err="1">
                <a:solidFill>
                  <a:schemeClr val="tx2"/>
                </a:solidFill>
                <a:latin typeface="Calibri" panose="020F0502020204030204" pitchFamily="34" charset="0"/>
              </a:rPr>
              <a:t>function</a:t>
            </a:r>
            <a:r>
              <a:rPr lang="fr-FR" sz="120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fr-FR" sz="1200" dirty="0" err="1">
                <a:solidFill>
                  <a:schemeClr val="tx1"/>
                </a:solidFill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) </a:t>
            </a:r>
            <a:r>
              <a:rPr lang="fr-FR" sz="1200" dirty="0" smtClean="0">
                <a:latin typeface="Calibri" panose="020F0502020204030204" pitchFamily="34" charset="0"/>
              </a:rPr>
              <a:t>{</a:t>
            </a: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    </a:t>
            </a:r>
            <a:r>
              <a:rPr lang="fr-FR" sz="1200" dirty="0" err="1" smtClean="0">
                <a:latin typeface="Calibri" panose="020F0502020204030204" pitchFamily="34" charset="0"/>
              </a:rPr>
              <a:t>alert</a:t>
            </a:r>
            <a:r>
              <a:rPr lang="fr-FR" sz="1200" dirty="0" smtClean="0">
                <a:latin typeface="Calibri" panose="020F0502020204030204" pitchFamily="34" charset="0"/>
              </a:rPr>
              <a:t>(</a:t>
            </a:r>
            <a:r>
              <a:rPr lang="fr-FR" sz="1200" dirty="0" err="1" smtClean="0">
                <a:latin typeface="Calibri" panose="020F0502020204030204" pitchFamily="34" charset="0"/>
              </a:rPr>
              <a:t>error</a:t>
            </a:r>
            <a:r>
              <a:rPr lang="fr-FR" sz="1200" dirty="0">
                <a:latin typeface="Calibri" panose="020F0502020204030204" pitchFamily="34" charset="0"/>
              </a:rPr>
              <a:t>);	</a:t>
            </a:r>
            <a:endParaRPr lang="fr-FR" sz="1200" dirty="0" smtClean="0">
              <a:latin typeface="Calibri" panose="020F0502020204030204" pitchFamily="34" charset="0"/>
            </a:endParaRPr>
          </a:p>
          <a:p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       });</a:t>
            </a:r>
          </a:p>
          <a:p>
            <a:r>
              <a:rPr lang="fr-FR" sz="1200" dirty="0" smtClean="0">
                <a:latin typeface="Calibri" panose="020F0502020204030204" pitchFamily="34" charset="0"/>
              </a:rPr>
              <a:t>};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0992" y="1965708"/>
            <a:ext cx="2152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 smtClean="0">
                <a:latin typeface="Calibri" panose="020F0502020204030204" pitchFamily="34" charset="0"/>
              </a:rPr>
              <a:t>You </a:t>
            </a:r>
            <a:r>
              <a:rPr lang="fr-FR" sz="1400" i="1" dirty="0" err="1" smtClean="0">
                <a:latin typeface="Calibri" panose="020F0502020204030204" pitchFamily="34" charset="0"/>
              </a:rPr>
              <a:t>can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add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into</a:t>
            </a:r>
            <a:r>
              <a:rPr lang="fr-FR" sz="1400" i="1" dirty="0" smtClean="0">
                <a:latin typeface="Calibri" panose="020F0502020204030204" pitchFamily="34" charset="0"/>
              </a:rPr>
              <a:t> </a:t>
            </a:r>
            <a:r>
              <a:rPr lang="fr-FR" sz="1400" i="1" dirty="0" err="1" smtClean="0">
                <a:latin typeface="Calibri" panose="020F0502020204030204" pitchFamily="34" charset="0"/>
              </a:rPr>
              <a:t>your</a:t>
            </a:r>
            <a:r>
              <a:rPr lang="fr-FR" sz="1400" i="1" dirty="0" smtClean="0">
                <a:latin typeface="Calibri" panose="020F0502020204030204" pitchFamily="34" charset="0"/>
              </a:rPr>
              <a:t> code</a:t>
            </a:r>
            <a:endParaRPr lang="fr-FR" sz="1400" i="1" dirty="0"/>
          </a:p>
        </p:txBody>
      </p:sp>
      <p:sp>
        <p:nvSpPr>
          <p:cNvPr id="9" name="Flèche à angle droit 8"/>
          <p:cNvSpPr/>
          <p:nvPr/>
        </p:nvSpPr>
        <p:spPr>
          <a:xfrm rot="5400000">
            <a:off x="527789" y="5038309"/>
            <a:ext cx="864096" cy="936104"/>
          </a:xfrm>
          <a:prstGeom prst="bent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1545831" y="5400826"/>
            <a:ext cx="489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You </a:t>
            </a:r>
            <a:r>
              <a:rPr lang="fr-FR" sz="1400" dirty="0" err="1" smtClean="0">
                <a:latin typeface="Calibri" panose="020F0502020204030204" pitchFamily="34" charset="0"/>
              </a:rPr>
              <a:t>can</a:t>
            </a:r>
            <a:r>
              <a:rPr lang="fr-FR" sz="1400" dirty="0" smtClean="0">
                <a:latin typeface="Calibri" panose="020F0502020204030204" pitchFamily="34" charset="0"/>
              </a:rPr>
              <a:t> call </a:t>
            </a:r>
            <a:r>
              <a:rPr lang="fr-FR" sz="1400" dirty="0" err="1" smtClean="0">
                <a:latin typeface="Calibri" panose="020F0502020204030204" pitchFamily="34" charset="0"/>
              </a:rPr>
              <a:t>this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function</a:t>
            </a:r>
            <a:r>
              <a:rPr lang="fr-FR" sz="1400" dirty="0" smtClean="0">
                <a:latin typeface="Calibri" panose="020F0502020204030204" pitchFamily="34" charset="0"/>
              </a:rPr>
              <a:t> by a </a:t>
            </a:r>
            <a:r>
              <a:rPr lang="fr-FR" sz="1400" dirty="0" err="1" smtClean="0">
                <a:latin typeface="Calibri" panose="020F0502020204030204" pitchFamily="34" charset="0"/>
              </a:rPr>
              <a:t>button</a:t>
            </a:r>
            <a:r>
              <a:rPr lang="fr-FR" sz="1400" dirty="0" smtClean="0">
                <a:latin typeface="Calibri" panose="020F0502020204030204" pitchFamily="34" charset="0"/>
              </a:rPr>
              <a:t> and test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device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5258" y="4077072"/>
            <a:ext cx="5832648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plugin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SMSPlugin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build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run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867044" y="5739426"/>
            <a:ext cx="7015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« You </a:t>
            </a:r>
            <a:r>
              <a:rPr lang="fr-FR" sz="1600" dirty="0" err="1" smtClean="0">
                <a:latin typeface="Calibri" panose="020F0502020204030204" pitchFamily="34" charset="0"/>
              </a:rPr>
              <a:t>can</a:t>
            </a:r>
            <a:r>
              <a:rPr lang="fr-FR" sz="1600" dirty="0" smtClean="0">
                <a:latin typeface="Calibri" panose="020F0502020204030204" pitchFamily="34" charset="0"/>
              </a:rPr>
              <a:t> test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 new </a:t>
            </a:r>
            <a:r>
              <a:rPr lang="fr-FR" sz="1600" dirty="0" err="1" smtClean="0">
                <a:latin typeface="Calibri" panose="020F0502020204030204" pitchFamily="34" charset="0"/>
              </a:rPr>
              <a:t>project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cordova</a:t>
            </a:r>
            <a:r>
              <a:rPr lang="fr-FR" sz="1600" dirty="0" smtClean="0">
                <a:latin typeface="Calibri" panose="020F0502020204030204" pitchFamily="34" charset="0"/>
              </a:rPr>
              <a:t> and a basique </a:t>
            </a:r>
            <a:r>
              <a:rPr lang="fr-FR" sz="1600" dirty="0" err="1" smtClean="0">
                <a:latin typeface="Calibri" panose="020F0502020204030204" pitchFamily="34" charset="0"/>
              </a:rPr>
              <a:t>button</a:t>
            </a:r>
            <a:r>
              <a:rPr lang="fr-FR" sz="1600" dirty="0" smtClean="0">
                <a:latin typeface="Calibri" panose="020F0502020204030204" pitchFamily="34" charset="0"/>
              </a:rPr>
              <a:t> to call a plugin »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7" name="Picture 3" descr="D:\Utilisateurs\A577163\Desktop\monprojet\Screenshot_2014-08-06-10-18-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495336"/>
            <a:ext cx="2294668" cy="382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66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6893641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VI. </a:t>
            </a:r>
            <a:r>
              <a:rPr lang="fr-FR" dirty="0" smtClean="0"/>
              <a:t>Mobile JavaScript Framework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414663" y="1340767"/>
            <a:ext cx="518457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Sencha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Touch</a:t>
            </a:r>
            <a:endParaRPr lang="fr-FR" b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r>
              <a:rPr lang="fr-FR" sz="1600" dirty="0" smtClean="0">
                <a:latin typeface="Calibri" panose="020F0502020204030204" pitchFamily="34" charset="0"/>
              </a:rPr>
              <a:t> v 1.0 in 2010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HTML5 - JavaScript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MVC – Objet (</a:t>
            </a:r>
            <a:r>
              <a:rPr lang="fr-FR" sz="1600" dirty="0" err="1" smtClean="0">
                <a:latin typeface="Calibri" panose="020F0502020204030204" pitchFamily="34" charset="0"/>
              </a:rPr>
              <a:t>Like</a:t>
            </a:r>
            <a:r>
              <a:rPr lang="fr-FR" sz="1600" dirty="0" smtClean="0">
                <a:latin typeface="Calibri" panose="020F0502020204030204" pitchFamily="34" charset="0"/>
              </a:rPr>
              <a:t> .NET and </a:t>
            </a:r>
            <a:r>
              <a:rPr lang="fr-FR" sz="1600" dirty="0" err="1" smtClean="0">
                <a:latin typeface="Calibri" panose="020F0502020204030204" pitchFamily="34" charset="0"/>
              </a:rPr>
              <a:t>framework</a:t>
            </a:r>
            <a:r>
              <a:rPr lang="fr-FR" sz="1600" dirty="0" smtClean="0">
                <a:latin typeface="Calibri" panose="020F0502020204030204" pitchFamily="34" charset="0"/>
              </a:rPr>
              <a:t> Java)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Popular</a:t>
            </a:r>
            <a:r>
              <a:rPr lang="fr-FR" sz="1600" dirty="0" smtClean="0">
                <a:latin typeface="Calibri" panose="020F0502020204030204" pitchFamily="34" charset="0"/>
              </a:rPr>
              <a:t> and </a:t>
            </a:r>
            <a:r>
              <a:rPr lang="fr-FR" sz="1600" dirty="0" err="1" smtClean="0">
                <a:latin typeface="Calibri" panose="020F0502020204030204" pitchFamily="34" charset="0"/>
              </a:rPr>
              <a:t>used</a:t>
            </a:r>
            <a:r>
              <a:rPr lang="fr-FR" sz="1600" dirty="0" smtClean="0">
                <a:latin typeface="Calibri" panose="020F0502020204030204" pitchFamily="34" charset="0"/>
              </a:rPr>
              <a:t> by </a:t>
            </a:r>
            <a:r>
              <a:rPr lang="fr-FR" sz="1600" dirty="0" err="1" smtClean="0">
                <a:latin typeface="Calibri" panose="020F0502020204030204" pitchFamily="34" charset="0"/>
              </a:rPr>
              <a:t>several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big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enterprises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More </a:t>
            </a:r>
            <a:r>
              <a:rPr lang="fr-FR" sz="1600" dirty="0" err="1" smtClean="0">
                <a:latin typeface="Calibri" panose="020F0502020204030204" pitchFamily="34" charset="0"/>
              </a:rPr>
              <a:t>than</a:t>
            </a:r>
            <a:r>
              <a:rPr lang="fr-FR" sz="1600" dirty="0" smtClean="0">
                <a:latin typeface="Calibri" panose="020F0502020204030204" pitchFamily="34" charset="0"/>
              </a:rPr>
              <a:t> 1 million </a:t>
            </a:r>
            <a:r>
              <a:rPr lang="fr-FR" sz="1600" dirty="0" err="1" smtClean="0">
                <a:latin typeface="Calibri" panose="020F0502020204030204" pitchFamily="34" charset="0"/>
              </a:rPr>
              <a:t>users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Leader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Famo.us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New on </a:t>
            </a:r>
            <a:r>
              <a:rPr lang="fr-FR" sz="1600" dirty="0">
                <a:latin typeface="Calibri" panose="020F0502020204030204" pitchFamily="34" charset="0"/>
              </a:rPr>
              <a:t>markethttp://www.sencha.com/products/touch/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Free and Open-Source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3D UI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HTML5 and CSS3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Hardware </a:t>
            </a:r>
            <a:r>
              <a:rPr lang="fr-FR" sz="1600" dirty="0" err="1" smtClean="0">
                <a:latin typeface="Calibri" panose="020F0502020204030204" pitchFamily="34" charset="0"/>
              </a:rPr>
              <a:t>acceleration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Ionic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New on </a:t>
            </a:r>
            <a:r>
              <a:rPr lang="fr-FR" sz="1600" dirty="0" err="1" smtClean="0">
                <a:latin typeface="Calibri" panose="020F0502020204030204" pitchFamily="34" charset="0"/>
              </a:rPr>
              <a:t>market</a:t>
            </a:r>
            <a:r>
              <a:rPr lang="fr-FR" sz="1600" dirty="0" smtClean="0">
                <a:latin typeface="Calibri" panose="020F0502020204030204" pitchFamily="34" charset="0"/>
              </a:rPr>
              <a:t> ( </a:t>
            </a:r>
            <a:r>
              <a:rPr lang="fr-FR" sz="1600" dirty="0" err="1" smtClean="0">
                <a:latin typeface="Calibri" panose="020F0502020204030204" pitchFamily="34" charset="0"/>
              </a:rPr>
              <a:t>October</a:t>
            </a:r>
            <a:r>
              <a:rPr lang="fr-FR" sz="1600" dirty="0" smtClean="0">
                <a:latin typeface="Calibri" panose="020F0502020204030204" pitchFamily="34" charset="0"/>
              </a:rPr>
              <a:t> 2013 )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AngularJS – Performance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>
                <a:latin typeface="Calibri" panose="020F0502020204030204" pitchFamily="34" charset="0"/>
              </a:rPr>
              <a:t>Composant </a:t>
            </a:r>
            <a:r>
              <a:rPr lang="fr-FR" sz="1600" dirty="0" err="1" smtClean="0">
                <a:latin typeface="Calibri" panose="020F0502020204030204" pitchFamily="34" charset="0"/>
              </a:rPr>
              <a:t>Javascript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err="1" smtClean="0">
                <a:latin typeface="Calibri" panose="020F0502020204030204" pitchFamily="34" charset="0"/>
              </a:rPr>
              <a:t>Hight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potential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974" y="1271674"/>
            <a:ext cx="1483610" cy="148361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08" y="4438452"/>
            <a:ext cx="1241942" cy="13758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22" y="2855742"/>
            <a:ext cx="1320714" cy="132071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56089" y="2708920"/>
            <a:ext cx="24300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hlinkClick r:id="rId6"/>
              </a:rPr>
              <a:t>http://</a:t>
            </a:r>
            <a:r>
              <a:rPr lang="fr-FR" sz="1000" dirty="0" smtClean="0">
                <a:latin typeface="Calibri" panose="020F0502020204030204" pitchFamily="34" charset="0"/>
                <a:hlinkClick r:id="rId6"/>
              </a:rPr>
              <a:t>www.sencha.com/products/touch</a:t>
            </a:r>
            <a:r>
              <a:rPr lang="fr-FR" sz="1000" dirty="0">
                <a:latin typeface="Calibri" panose="020F0502020204030204" pitchFamily="34" charset="0"/>
                <a:hlinkClick r:id="rId6"/>
              </a:rPr>
              <a:t>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9" name="Rectangle 8">
            <a:hlinkClick r:id="rId7"/>
          </p:cNvPr>
          <p:cNvSpPr/>
          <p:nvPr/>
        </p:nvSpPr>
        <p:spPr>
          <a:xfrm>
            <a:off x="6689275" y="4175314"/>
            <a:ext cx="10070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hlinkClick r:id="rId7"/>
              </a:rPr>
              <a:t>http://famo.us/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60659" y="5877272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00" dirty="0">
                <a:latin typeface="Calibri" panose="020F0502020204030204" pitchFamily="34" charset="0"/>
                <a:hlinkClick r:id="rId8"/>
              </a:rPr>
              <a:t>http://ionicframework.com/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21" y="1556792"/>
            <a:ext cx="3022326" cy="3357014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483768" y="5301208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>
                <a:latin typeface="Calibri" panose="020F0502020204030204" pitchFamily="34" charset="0"/>
              </a:rPr>
              <a:t>Introduction : </a:t>
            </a:r>
            <a:r>
              <a:rPr lang="fr-FR" i="1" dirty="0" err="1" smtClean="0">
                <a:latin typeface="Calibri" panose="020F0502020204030204" pitchFamily="34" charset="0"/>
              </a:rPr>
              <a:t>make</a:t>
            </a:r>
            <a:r>
              <a:rPr lang="fr-FR" i="1" dirty="0" smtClean="0">
                <a:latin typeface="Calibri" panose="020F0502020204030204" pitchFamily="34" charset="0"/>
              </a:rPr>
              <a:t> an application </a:t>
            </a:r>
            <a:r>
              <a:rPr lang="fr-FR" i="1" dirty="0" err="1" smtClean="0">
                <a:latin typeface="Calibri" panose="020F0502020204030204" pitchFamily="34" charset="0"/>
              </a:rPr>
              <a:t>with</a:t>
            </a:r>
            <a:r>
              <a:rPr lang="fr-FR" i="1" dirty="0" smtClean="0">
                <a:latin typeface="Calibri" panose="020F0502020204030204" pitchFamily="34" charset="0"/>
              </a:rPr>
              <a:t> Ionic Framework</a:t>
            </a:r>
            <a:endParaRPr lang="fr-FR" i="1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33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Introduction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 bwMode="auto">
          <a:xfrm>
            <a:off x="368146" y="2636912"/>
            <a:ext cx="817191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dirty="0" err="1" smtClean="0">
                <a:latin typeface="Calibri" panose="020F0502020204030204" pitchFamily="34" charset="0"/>
              </a:rPr>
              <a:t>Create</a:t>
            </a:r>
            <a:r>
              <a:rPr lang="fr-FR" b="1" dirty="0" smtClean="0">
                <a:latin typeface="Calibri" panose="020F0502020204030204" pitchFamily="34" charset="0"/>
              </a:rPr>
              <a:t> hydride application </a:t>
            </a:r>
            <a:r>
              <a:rPr lang="fr-FR" b="1" dirty="0" err="1" smtClean="0">
                <a:latin typeface="Calibri" panose="020F0502020204030204" pitchFamily="34" charset="0"/>
              </a:rPr>
              <a:t>with</a:t>
            </a:r>
            <a:r>
              <a:rPr lang="fr-FR" b="1" dirty="0" smtClean="0">
                <a:latin typeface="Calibri" panose="020F0502020204030204" pitchFamily="34" charset="0"/>
              </a:rPr>
              <a:t> web </a:t>
            </a:r>
            <a:r>
              <a:rPr lang="fr-FR" b="1" dirty="0" err="1" smtClean="0">
                <a:latin typeface="Calibri" panose="020F0502020204030204" pitchFamily="34" charset="0"/>
              </a:rPr>
              <a:t>technology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Use Phone Gap / Cordova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Call a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functionality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API Apache (GPS…) 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Web </a:t>
            </a:r>
            <a:r>
              <a:rPr lang="fr-FR" sz="1600" dirty="0" err="1" smtClean="0">
                <a:latin typeface="Calibri" panose="020F0502020204030204" pitchFamily="34" charset="0"/>
              </a:rPr>
              <a:t>development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environment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altLang="fr-FR" sz="1600" dirty="0" smtClean="0">
                <a:latin typeface="Calibri" panose="020F0502020204030204" pitchFamily="34" charset="0"/>
              </a:rPr>
              <a:t>Framework </a:t>
            </a:r>
            <a:r>
              <a:rPr lang="fr-FR" altLang="fr-FR" sz="1600" dirty="0">
                <a:latin typeface="Calibri" panose="020F0502020204030204" pitchFamily="34" charset="0"/>
              </a:rPr>
              <a:t>JavaScript </a:t>
            </a:r>
            <a:r>
              <a:rPr lang="fr-FR" altLang="fr-FR" sz="1600" dirty="0" smtClean="0">
                <a:latin typeface="Calibri" panose="020F0502020204030204" pitchFamily="34" charset="0"/>
              </a:rPr>
              <a:t> and CSS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alt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altLang="fr-FR" sz="1600" dirty="0" smtClean="0">
                <a:latin typeface="Calibri" panose="020F0502020204030204" pitchFamily="34" charset="0"/>
              </a:rPr>
              <a:t>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fast</a:t>
            </a:r>
            <a:r>
              <a:rPr lang="fr-FR" altLang="fr-FR" sz="1600" dirty="0" smtClean="0">
                <a:latin typeface="Calibri" panose="020F0502020204030204" pitchFamily="34" charset="0"/>
              </a:rPr>
              <a:t> mobile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altLang="fr-FR" sz="1600" dirty="0" smtClean="0">
                <a:latin typeface="Calibri" panose="020F0502020204030204" pitchFamily="34" charset="0"/>
              </a:rPr>
              <a:t> (high </a:t>
            </a:r>
            <a:r>
              <a:rPr lang="fr-FR" altLang="fr-FR" sz="1600" dirty="0" err="1" smtClean="0">
                <a:latin typeface="Calibri" panose="020F0502020204030204" pitchFamily="34" charset="0"/>
              </a:rPr>
              <a:t>level</a:t>
            </a:r>
            <a:r>
              <a:rPr lang="fr-FR" altLang="fr-FR" sz="1600" dirty="0" smtClean="0">
                <a:latin typeface="Calibri" panose="020F0502020204030204" pitchFamily="34" charset="0"/>
              </a:rPr>
              <a:t> performance)</a:t>
            </a:r>
            <a:endParaRPr lang="fr-FR" altLang="fr-FR" sz="1600" dirty="0">
              <a:latin typeface="Calibri" panose="020F0502020204030204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4663" y="4437112"/>
            <a:ext cx="4535488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 err="1" smtClean="0">
                <a:latin typeface="Calibri" panose="020F0502020204030204" pitchFamily="34" charset="0"/>
              </a:rPr>
              <a:t>Recent</a:t>
            </a:r>
            <a:r>
              <a:rPr lang="fr-FR" b="1" dirty="0" smtClean="0">
                <a:latin typeface="Calibri" panose="020F0502020204030204" pitchFamily="34" charset="0"/>
              </a:rPr>
              <a:t> Framework</a:t>
            </a:r>
            <a:endParaRPr lang="fr-FR" b="1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November</a:t>
            </a:r>
            <a:r>
              <a:rPr lang="fr-FR" sz="1600" dirty="0" smtClean="0">
                <a:latin typeface="Calibri" panose="020F0502020204030204" pitchFamily="34" charset="0"/>
              </a:rPr>
              <a:t> 2013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Beta version 1.0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Target for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&gt; Android </a:t>
            </a:r>
            <a:r>
              <a:rPr lang="fr-FR" sz="1600" dirty="0">
                <a:latin typeface="Calibri" panose="020F0502020204030204" pitchFamily="34" charset="0"/>
              </a:rPr>
              <a:t>4.1 </a:t>
            </a:r>
            <a:r>
              <a:rPr lang="fr-FR" sz="1600" dirty="0" smtClean="0">
                <a:latin typeface="Calibri" panose="020F0502020204030204" pitchFamily="34" charset="0"/>
              </a:rPr>
              <a:t>and </a:t>
            </a:r>
            <a:r>
              <a:rPr lang="fr-FR" sz="1600" dirty="0">
                <a:latin typeface="Calibri" panose="020F0502020204030204" pitchFamily="34" charset="0"/>
              </a:rPr>
              <a:t>IOS 6</a:t>
            </a:r>
          </a:p>
        </p:txBody>
      </p:sp>
      <p:sp>
        <p:nvSpPr>
          <p:cNvPr id="2" name="Rectangle 1"/>
          <p:cNvSpPr/>
          <p:nvPr/>
        </p:nvSpPr>
        <p:spPr>
          <a:xfrm>
            <a:off x="2434820" y="1628800"/>
            <a:ext cx="4293485" cy="64633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flisch Script Pro Light" pitchFamily="34" charset="0"/>
              </a:rPr>
              <a:t>O</a:t>
            </a:r>
            <a:r>
              <a:rPr lang="en-US" b="1" dirty="0" smtClean="0">
                <a:solidFill>
                  <a:schemeClr val="tx2"/>
                </a:solidFill>
                <a:latin typeface="Caflisch Script Pro Light" pitchFamily="34" charset="0"/>
              </a:rPr>
              <a:t>pen </a:t>
            </a:r>
            <a:r>
              <a:rPr lang="en-US" b="1" dirty="0">
                <a:solidFill>
                  <a:schemeClr val="tx2"/>
                </a:solidFill>
                <a:latin typeface="Caflisch Script Pro Light" pitchFamily="34" charset="0"/>
              </a:rPr>
              <a:t>source front-end framework for developing hybrid mobile apps with HTML5</a:t>
            </a:r>
          </a:p>
        </p:txBody>
      </p:sp>
      <p:sp>
        <p:nvSpPr>
          <p:cNvPr id="8" name="Rectangle 7"/>
          <p:cNvSpPr/>
          <p:nvPr/>
        </p:nvSpPr>
        <p:spPr>
          <a:xfrm>
            <a:off x="7012819" y="908720"/>
            <a:ext cx="16642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http://ionicframework.com/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39" y="3137854"/>
            <a:ext cx="2781081" cy="2598515"/>
          </a:xfrm>
          <a:prstGeom prst="rect">
            <a:avLst/>
          </a:prstGeom>
        </p:spPr>
      </p:pic>
      <p:pic>
        <p:nvPicPr>
          <p:cNvPr id="10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1280" y="1650332"/>
            <a:ext cx="1127313" cy="60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556432" y="1798757"/>
            <a:ext cx="38306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Performance Obsession</a:t>
            </a:r>
            <a:endParaRPr lang="fr-FR" sz="16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Optimized</a:t>
            </a:r>
            <a:r>
              <a:rPr lang="fr-FR" sz="1600" dirty="0" smtClean="0">
                <a:latin typeface="Calibri" panose="020F0502020204030204" pitchFamily="34" charset="0"/>
              </a:rPr>
              <a:t> for Angular </a:t>
            </a:r>
            <a:r>
              <a:rPr lang="fr-FR" sz="1600" dirty="0">
                <a:latin typeface="Calibri" panose="020F0502020204030204" pitchFamily="34" charset="0"/>
              </a:rPr>
              <a:t>JS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Pleasant</a:t>
            </a:r>
            <a:r>
              <a:rPr lang="fr-FR" sz="1600" dirty="0" smtClean="0">
                <a:latin typeface="Calibri" panose="020F0502020204030204" pitchFamily="34" charset="0"/>
              </a:rPr>
              <a:t> and modern design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err="1" smtClean="0">
                <a:latin typeface="Calibri" panose="020F0502020204030204" pitchFamily="34" charset="0"/>
              </a:rPr>
              <a:t>Very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potential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framework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fr-FR" sz="1600" dirty="0" smtClean="0">
                <a:latin typeface="Calibri" panose="020F0502020204030204" pitchFamily="34" charset="0"/>
              </a:rPr>
              <a:t>Active forum</a:t>
            </a:r>
          </a:p>
        </p:txBody>
      </p:sp>
      <p:sp>
        <p:nvSpPr>
          <p:cNvPr id="4" name="ZoneTexte 9"/>
          <p:cNvSpPr txBox="1">
            <a:spLocks noChangeArrowheads="1"/>
          </p:cNvSpPr>
          <p:nvPr/>
        </p:nvSpPr>
        <p:spPr bwMode="auto">
          <a:xfrm>
            <a:off x="2719485" y="1346544"/>
            <a:ext cx="3843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smtClean="0">
                <a:latin typeface="Calibri" panose="020F0502020204030204" pitchFamily="34" charset="0"/>
                <a:cs typeface="Arial" charset="0"/>
              </a:rPr>
              <a:t>Ionic Objectives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6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062" y="3428889"/>
            <a:ext cx="1681236" cy="125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9974" y="3751657"/>
            <a:ext cx="2822630" cy="73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6129" y="1968932"/>
            <a:ext cx="930816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8708" y="1988685"/>
            <a:ext cx="1336675" cy="10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Introduction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3" name="Plus 12"/>
          <p:cNvSpPr/>
          <p:nvPr/>
        </p:nvSpPr>
        <p:spPr>
          <a:xfrm>
            <a:off x="2407150" y="3819977"/>
            <a:ext cx="576064" cy="602333"/>
          </a:xfrm>
          <a:prstGeom prst="mathPlus">
            <a:avLst>
              <a:gd name="adj1" fmla="val 17586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6437046" y="3864259"/>
            <a:ext cx="792088" cy="513767"/>
          </a:xfrm>
          <a:prstGeom prst="mathEqual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08" y="3450748"/>
            <a:ext cx="1206711" cy="1340790"/>
          </a:xfrm>
          <a:prstGeom prst="rect">
            <a:avLst/>
          </a:prstGeom>
        </p:spPr>
      </p:pic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6434005" y="5193922"/>
            <a:ext cx="23016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</a:rPr>
              <a:t>Link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  <a:hlinkClick r:id="rId8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8"/>
              </a:rPr>
              <a:t>http</a:t>
            </a: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8"/>
              </a:rPr>
              <a:t>://ionicframework.com/docs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8"/>
              </a:rPr>
              <a:t>/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9"/>
              </a:rPr>
              <a:t>http</a:t>
            </a: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9"/>
              </a:rPr>
              <a:t>://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9"/>
              </a:rPr>
              <a:t>codepen.io/ionic/</a:t>
            </a:r>
            <a:endParaRPr lang="fr-FR" altLang="fr-FR" sz="12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fr-FR" altLang="fr-FR" sz="1200" dirty="0">
                <a:latin typeface="Calibri" panose="020F0502020204030204" pitchFamily="34" charset="0"/>
                <a:cs typeface="Arial" charset="0"/>
                <a:hlinkClick r:id="rId10"/>
              </a:rPr>
              <a:t>http://ionicons.com</a:t>
            </a:r>
            <a:r>
              <a:rPr lang="fr-FR" altLang="fr-FR" sz="1200" dirty="0" smtClean="0">
                <a:latin typeface="Calibri" panose="020F0502020204030204" pitchFamily="34" charset="0"/>
                <a:cs typeface="Arial" charset="0"/>
                <a:hlinkClick r:id="rId10"/>
              </a:rPr>
              <a:t>/</a:t>
            </a:r>
            <a:endParaRPr lang="fr-FR" altLang="fr-FR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74389" y="5301644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Angular </a:t>
            </a:r>
            <a:r>
              <a:rPr lang="fr-FR" sz="1400" dirty="0" err="1" smtClean="0">
                <a:latin typeface="Calibri" panose="020F0502020204030204" pitchFamily="34" charset="0"/>
              </a:rPr>
              <a:t>is</a:t>
            </a:r>
            <a:r>
              <a:rPr lang="fr-FR" sz="1400" dirty="0" smtClean="0">
                <a:latin typeface="Calibri" panose="020F0502020204030204" pitchFamily="34" charset="0"/>
              </a:rPr>
              <a:t> a JavaScript Framework </a:t>
            </a:r>
            <a:r>
              <a:rPr lang="fr-FR" sz="1400" dirty="0" err="1" smtClean="0">
                <a:latin typeface="Calibri" panose="020F0502020204030204" pitchFamily="34" charset="0"/>
              </a:rPr>
              <a:t>developed</a:t>
            </a:r>
            <a:r>
              <a:rPr lang="fr-FR" sz="1400" dirty="0" smtClean="0">
                <a:latin typeface="Calibri" panose="020F0502020204030204" pitchFamily="34" charset="0"/>
              </a:rPr>
              <a:t> by Google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DBDF2E4-13C1-4075-9B01-02986520A26B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36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4341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ZoneTexte 2"/>
          <p:cNvSpPr txBox="1">
            <a:spLocks noChangeArrowheads="1"/>
          </p:cNvSpPr>
          <p:nvPr/>
        </p:nvSpPr>
        <p:spPr bwMode="auto">
          <a:xfrm>
            <a:off x="3213931" y="1314450"/>
            <a:ext cx="2735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SlideMenu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4343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384" y="1773238"/>
            <a:ext cx="5193533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4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26D52D8A-E8A0-484A-AE49-91DF47265B66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37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5364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5365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ZoneTexte 2"/>
          <p:cNvSpPr txBox="1">
            <a:spLocks noChangeArrowheads="1"/>
          </p:cNvSpPr>
          <p:nvPr/>
        </p:nvSpPr>
        <p:spPr bwMode="auto">
          <a:xfrm>
            <a:off x="3213931" y="1304302"/>
            <a:ext cx="2735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Slidebox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536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492375"/>
            <a:ext cx="4733925" cy="222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1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F10194-20F3-44D7-93FE-0BFBF45C9AB0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38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6389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15502"/>
            <a:ext cx="299243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ZoneTexte 2"/>
          <p:cNvSpPr txBox="1">
            <a:spLocks noChangeArrowheads="1"/>
          </p:cNvSpPr>
          <p:nvPr/>
        </p:nvSpPr>
        <p:spPr bwMode="auto">
          <a:xfrm>
            <a:off x="3213138" y="1208088"/>
            <a:ext cx="2736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fr-FR" altLang="fr-FR" sz="1800" b="1" dirty="0" err="1">
                <a:latin typeface="Calibri" panose="020F0502020204030204" pitchFamily="34" charset="0"/>
                <a:cs typeface="Arial" charset="0"/>
              </a:rPr>
              <a:t>ActionSheet</a:t>
            </a:r>
            <a:endParaRPr lang="fr-FR" altLang="fr-FR" sz="1800" b="1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16391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4" y="1539303"/>
            <a:ext cx="4410075" cy="429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2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93675" y="6318250"/>
            <a:ext cx="6381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1785243-2FBF-4561-A935-868DC00CA36E}" type="slidenum">
              <a:rPr lang="en-US" altLang="fr-FR" sz="1000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39</a:t>
            </a:fld>
            <a:endParaRPr lang="en-US" altLang="fr-FR" sz="1000" smtClean="0">
              <a:cs typeface="Arial" charset="0"/>
            </a:endParaRPr>
          </a:p>
        </p:txBody>
      </p:sp>
      <p:sp>
        <p:nvSpPr>
          <p:cNvPr id="17412" name="Rectangle 2"/>
          <p:cNvSpPr>
            <a:spLocks noChangeArrowheads="1"/>
          </p:cNvSpPr>
          <p:nvPr/>
        </p:nvSpPr>
        <p:spPr bwMode="auto">
          <a:xfrm>
            <a:off x="190500" y="836613"/>
            <a:ext cx="8683625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NL" altLang="fr-FR" sz="1800">
              <a:latin typeface="Arial" charset="0"/>
              <a:cs typeface="Arial" charset="0"/>
            </a:endParaRPr>
          </a:p>
        </p:txBody>
      </p:sp>
      <p:pic>
        <p:nvPicPr>
          <p:cNvPr id="17413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769" y="1945577"/>
            <a:ext cx="847308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Demonstration </a:t>
            </a:r>
            <a:r>
              <a:rPr lang="fr-FR" dirty="0" smtClean="0"/>
              <a:t>Ionic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259739" y="1340768"/>
            <a:ext cx="8545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Calibri" panose="020F0502020204030204" pitchFamily="34" charset="0"/>
              </a:rPr>
              <a:t>Start a </a:t>
            </a:r>
            <a:r>
              <a:rPr lang="fr-FR" b="1" dirty="0">
                <a:latin typeface="Calibri" panose="020F0502020204030204" pitchFamily="34" charset="0"/>
              </a:rPr>
              <a:t>I</a:t>
            </a:r>
            <a:r>
              <a:rPr lang="fr-FR" b="1" dirty="0" smtClean="0">
                <a:latin typeface="Calibri" panose="020F0502020204030204" pitchFamily="34" charset="0"/>
              </a:rPr>
              <a:t>onic </a:t>
            </a:r>
            <a:r>
              <a:rPr lang="fr-FR" b="1" dirty="0" err="1" smtClean="0">
                <a:latin typeface="Calibri" panose="020F0502020204030204" pitchFamily="34" charset="0"/>
              </a:rPr>
              <a:t>project</a:t>
            </a:r>
            <a:endParaRPr lang="fr-FR" b="1" dirty="0" smtClean="0">
              <a:latin typeface="Calibri" panose="020F0502020204030204" pitchFamily="34" charset="0"/>
            </a:endParaRPr>
          </a:p>
          <a:p>
            <a:pPr algn="ctr"/>
            <a:r>
              <a:rPr lang="fr-FR" dirty="0" smtClean="0">
                <a:latin typeface="Calibri" panose="020F0502020204030204" pitchFamily="34" charset="0"/>
              </a:rPr>
              <a:t>Install Ionic </a:t>
            </a:r>
            <a:r>
              <a:rPr lang="fr-FR" dirty="0" err="1" smtClean="0">
                <a:latin typeface="Calibri" panose="020F0502020204030204" pitchFamily="34" charset="0"/>
              </a:rPr>
              <a:t>with</a:t>
            </a:r>
            <a:r>
              <a:rPr lang="fr-FR" dirty="0" smtClean="0">
                <a:latin typeface="Calibri" panose="020F0502020204030204" pitchFamily="34" charset="0"/>
              </a:rPr>
              <a:t> « </a:t>
            </a:r>
            <a:r>
              <a:rPr lang="fr-FR" i="1" dirty="0" err="1" smtClean="0">
                <a:latin typeface="Calibri" panose="020F0502020204030204" pitchFamily="34" charset="0"/>
              </a:rPr>
              <a:t>npm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 smtClean="0">
                <a:latin typeface="Calibri" panose="020F0502020204030204" pitchFamily="34" charset="0"/>
              </a:rPr>
              <a:t>install</a:t>
            </a:r>
            <a:r>
              <a:rPr lang="fr-FR" i="1" dirty="0" smtClean="0">
                <a:latin typeface="Calibri" panose="020F0502020204030204" pitchFamily="34" charset="0"/>
              </a:rPr>
              <a:t> –g </a:t>
            </a:r>
            <a:r>
              <a:rPr lang="fr-FR" i="1" dirty="0" err="1" smtClean="0">
                <a:latin typeface="Calibri" panose="020F0502020204030204" pitchFamily="34" charset="0"/>
              </a:rPr>
              <a:t>ionic</a:t>
            </a:r>
            <a:r>
              <a:rPr lang="fr-FR" dirty="0" smtClean="0">
                <a:latin typeface="Calibri" panose="020F0502020204030204" pitchFamily="34" charset="0"/>
              </a:rPr>
              <a:t> »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39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Difference between Phone Gap and Cordova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107504" y="1725150"/>
            <a:ext cx="89444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2009</a:t>
            </a:r>
            <a:r>
              <a:rPr lang="fr-FR" dirty="0" smtClean="0">
                <a:latin typeface="Calibri" panose="020F0502020204030204" pitchFamily="34" charset="0"/>
              </a:rPr>
              <a:t> : Open Source Project by </a:t>
            </a:r>
            <a:r>
              <a:rPr lang="fr-FR" dirty="0" err="1" smtClean="0">
                <a:latin typeface="Calibri" panose="020F0502020204030204" pitchFamily="34" charset="0"/>
              </a:rPr>
              <a:t>Nitobi</a:t>
            </a:r>
            <a:r>
              <a:rPr lang="fr-FR" dirty="0" smtClean="0">
                <a:latin typeface="Calibri" panose="020F0502020204030204" pitchFamily="34" charset="0"/>
              </a:rPr>
              <a:t> Software (</a:t>
            </a:r>
            <a:r>
              <a:rPr lang="fr-FR" sz="1400" dirty="0" smtClean="0">
                <a:latin typeface="Calibri" panose="020F0502020204030204" pitchFamily="34" charset="0"/>
              </a:rPr>
              <a:t>Start-up </a:t>
            </a:r>
            <a:r>
              <a:rPr lang="en-US" sz="1400" dirty="0">
                <a:latin typeface="Calibri" panose="020F0502020204030204" pitchFamily="34" charset="0"/>
              </a:rPr>
              <a:t>creates rich web applications and developer toolkits in Ajax and </a:t>
            </a:r>
            <a:r>
              <a:rPr lang="en-US" sz="1400" dirty="0" smtClean="0">
                <a:latin typeface="Calibri" panose="020F0502020204030204" pitchFamily="34" charset="0"/>
              </a:rPr>
              <a:t>JavaScript</a:t>
            </a:r>
            <a:r>
              <a:rPr lang="fr-FR" dirty="0" smtClean="0">
                <a:latin typeface="Calibri" panose="020F0502020204030204" pitchFamily="34" charset="0"/>
              </a:rPr>
              <a:t>) 			</a:t>
            </a:r>
          </a:p>
          <a:p>
            <a:endParaRPr lang="fr-FR" dirty="0" smtClean="0">
              <a:latin typeface="Calibri" panose="020F0502020204030204" pitchFamily="34" charset="0"/>
            </a:endParaRPr>
          </a:p>
          <a:p>
            <a:endParaRPr lang="fr-FR" dirty="0" smtClean="0">
              <a:latin typeface="Calibri" panose="020F0502020204030204" pitchFamily="34" charset="0"/>
            </a:endParaRPr>
          </a:p>
          <a:p>
            <a:endParaRPr lang="fr-FR" dirty="0" smtClean="0">
              <a:latin typeface="Calibri" panose="020F0502020204030204" pitchFamily="34" charset="0"/>
            </a:endParaRPr>
          </a:p>
          <a:p>
            <a:endParaRPr lang="fr-FR" dirty="0" smtClean="0">
              <a:latin typeface="Calibri" panose="020F0502020204030204" pitchFamily="34" charset="0"/>
            </a:endParaRPr>
          </a:p>
          <a:p>
            <a:r>
              <a:rPr lang="fr-FR" b="1" dirty="0" smtClean="0">
                <a:latin typeface="Calibri" panose="020F0502020204030204" pitchFamily="34" charset="0"/>
              </a:rPr>
              <a:t>2011</a:t>
            </a:r>
            <a:r>
              <a:rPr lang="fr-FR" dirty="0" smtClean="0">
                <a:latin typeface="Calibri" panose="020F0502020204030204" pitchFamily="34" charset="0"/>
              </a:rPr>
              <a:t> : Acquisition by Adobe </a:t>
            </a:r>
          </a:p>
          <a:p>
            <a:r>
              <a:rPr lang="fr-FR" dirty="0">
                <a:latin typeface="Calibri" panose="020F0502020204030204" pitchFamily="34" charset="0"/>
              </a:rPr>
              <a:t>	</a:t>
            </a:r>
            <a:r>
              <a:rPr lang="fr-FR" dirty="0" smtClean="0">
                <a:latin typeface="Calibri" panose="020F0502020204030204" pitchFamily="34" charset="0"/>
              </a:rPr>
              <a:t> Open source </a:t>
            </a:r>
            <a:r>
              <a:rPr lang="fr-FR" dirty="0" err="1" smtClean="0">
                <a:latin typeface="Calibri" panose="020F0502020204030204" pitchFamily="34" charset="0"/>
              </a:rPr>
              <a:t>kernel</a:t>
            </a:r>
            <a:r>
              <a:rPr lang="fr-FR" dirty="0" smtClean="0">
                <a:latin typeface="Calibri" panose="020F0502020204030204" pitchFamily="34" charset="0"/>
              </a:rPr>
              <a:t> has been </a:t>
            </a:r>
            <a:r>
              <a:rPr lang="fr-FR" dirty="0" err="1" smtClean="0">
                <a:latin typeface="Calibri" panose="020F0502020204030204" pitchFamily="34" charset="0"/>
              </a:rPr>
              <a:t>given</a:t>
            </a:r>
            <a:r>
              <a:rPr lang="fr-FR" dirty="0" smtClean="0">
                <a:latin typeface="Calibri" panose="020F0502020204030204" pitchFamily="34" charset="0"/>
              </a:rPr>
              <a:t> to Apache Software </a:t>
            </a:r>
            <a:r>
              <a:rPr lang="fr-FR" dirty="0" err="1" smtClean="0">
                <a:latin typeface="Calibri" panose="020F0502020204030204" pitchFamily="34" charset="0"/>
              </a:rPr>
              <a:t>Foundation</a:t>
            </a:r>
            <a:endParaRPr lang="fr-FR" dirty="0" smtClean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	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1" name="Flèche à angle droit 10"/>
          <p:cNvSpPr/>
          <p:nvPr/>
        </p:nvSpPr>
        <p:spPr>
          <a:xfrm rot="5400000">
            <a:off x="1565969" y="2475980"/>
            <a:ext cx="539453" cy="432048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à angle droit 11"/>
          <p:cNvSpPr/>
          <p:nvPr/>
        </p:nvSpPr>
        <p:spPr>
          <a:xfrm rot="5400000">
            <a:off x="1580003" y="4105482"/>
            <a:ext cx="511386" cy="432048"/>
          </a:xfrm>
          <a:prstGeom prst="bent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1759" y="2357647"/>
            <a:ext cx="920651" cy="92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6064" y="4065813"/>
            <a:ext cx="2673456" cy="7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447812" y="5157192"/>
            <a:ext cx="826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Cordova </a:t>
            </a:r>
            <a:r>
              <a:rPr lang="fr-FR" b="1" dirty="0" err="1">
                <a:solidFill>
                  <a:srgbClr val="FF0000"/>
                </a:solidFill>
              </a:rPr>
              <a:t>is</a:t>
            </a:r>
            <a:r>
              <a:rPr lang="fr-FR" b="1" dirty="0">
                <a:solidFill>
                  <a:srgbClr val="FF0000"/>
                </a:solidFill>
              </a:rPr>
              <a:t> a « </a:t>
            </a:r>
            <a:r>
              <a:rPr lang="fr-FR" b="1" dirty="0" err="1">
                <a:solidFill>
                  <a:srgbClr val="FF0000"/>
                </a:solidFill>
              </a:rPr>
              <a:t>Community</a:t>
            </a:r>
            <a:r>
              <a:rPr lang="fr-FR" b="1" dirty="0">
                <a:solidFill>
                  <a:srgbClr val="FF0000"/>
                </a:solidFill>
              </a:rPr>
              <a:t> version </a:t>
            </a:r>
            <a:r>
              <a:rPr lang="fr-FR" b="1" dirty="0" smtClean="0">
                <a:solidFill>
                  <a:srgbClr val="FF0000"/>
                </a:solidFill>
              </a:rPr>
              <a:t>»</a:t>
            </a: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and</a:t>
            </a:r>
            <a:endParaRPr lang="fr-FR" b="1" dirty="0">
              <a:solidFill>
                <a:srgbClr val="FF0000"/>
              </a:solidFill>
            </a:endParaRPr>
          </a:p>
          <a:p>
            <a:pPr algn="ctr"/>
            <a:r>
              <a:rPr lang="fr-FR" b="1" dirty="0" smtClean="0">
                <a:solidFill>
                  <a:srgbClr val="FF0000"/>
                </a:solidFill>
              </a:rPr>
              <a:t>Phone Gap </a:t>
            </a:r>
            <a:r>
              <a:rPr lang="fr-FR" b="1" dirty="0" err="1" smtClean="0">
                <a:solidFill>
                  <a:srgbClr val="FF0000"/>
                </a:solidFill>
              </a:rPr>
              <a:t>is</a:t>
            </a:r>
            <a:r>
              <a:rPr lang="fr-FR" b="1" dirty="0" smtClean="0">
                <a:solidFill>
                  <a:srgbClr val="FF0000"/>
                </a:solidFill>
              </a:rPr>
              <a:t> a « Cordova + Enterprise </a:t>
            </a:r>
            <a:r>
              <a:rPr lang="fr-FR" b="1" dirty="0" err="1" smtClean="0">
                <a:solidFill>
                  <a:srgbClr val="FF0000"/>
                </a:solidFill>
              </a:rPr>
              <a:t>tools</a:t>
            </a:r>
            <a:r>
              <a:rPr lang="fr-FR" b="1" dirty="0" smtClean="0">
                <a:solidFill>
                  <a:srgbClr val="FF0000"/>
                </a:solidFill>
              </a:rPr>
              <a:t> »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VII.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7" name="ZoneTexte 6"/>
          <p:cNvSpPr txBox="1"/>
          <p:nvPr/>
        </p:nvSpPr>
        <p:spPr>
          <a:xfrm>
            <a:off x="2508435" y="1413373"/>
            <a:ext cx="2927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u="sng" dirty="0" smtClean="0">
                <a:latin typeface="Calibri" panose="020F0502020204030204" pitchFamily="34" charset="0"/>
              </a:rPr>
              <a:t>www </a:t>
            </a:r>
            <a:r>
              <a:rPr lang="fr-FR" sz="1400" i="1" u="sng" dirty="0" err="1" smtClean="0">
                <a:latin typeface="Calibri" panose="020F0502020204030204" pitchFamily="34" charset="0"/>
              </a:rPr>
              <a:t>folder</a:t>
            </a:r>
            <a:r>
              <a:rPr lang="fr-FR" sz="1400" i="1" u="sng" dirty="0" smtClean="0">
                <a:latin typeface="Calibri" panose="020F0502020204030204" pitchFamily="34" charset="0"/>
              </a:rPr>
              <a:t> content</a:t>
            </a:r>
            <a:endParaRPr lang="fr-FR" sz="1400" i="1" u="sng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Pictures\ezfouhuezidgfqf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2028825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2555776" y="1704980"/>
            <a:ext cx="46085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Ressources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Config file (</a:t>
            </a:r>
            <a:r>
              <a:rPr lang="fr-FR" sz="1600" dirty="0" err="1" smtClean="0">
                <a:latin typeface="Calibri" panose="020F0502020204030204" pitchFamily="34" charset="0"/>
              </a:rPr>
              <a:t>Bower</a:t>
            </a:r>
            <a:r>
              <a:rPr lang="fr-FR" sz="1600" dirty="0" smtClean="0">
                <a:latin typeface="Calibri" panose="020F0502020204030204" pitchFamily="34" charset="0"/>
              </a:rPr>
              <a:t>, Grunt, </a:t>
            </a:r>
            <a:r>
              <a:rPr lang="fr-FR" sz="1600" dirty="0" err="1" smtClean="0">
                <a:latin typeface="Calibri" panose="020F0502020204030204" pitchFamily="34" charset="0"/>
              </a:rPr>
              <a:t>NodeJS</a:t>
            </a:r>
            <a:r>
              <a:rPr lang="fr-FR" sz="1600" dirty="0" smtClean="0">
                <a:latin typeface="Calibri" panose="020F0502020204030204" pitchFamily="34" charset="0"/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25665" y="4252741"/>
            <a:ext cx="3960440" cy="14157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atin typeface="Calibri" panose="020F0502020204030204" pitchFamily="34" charset="0"/>
              </a:rPr>
              <a:t>Sinple</a:t>
            </a:r>
            <a:r>
              <a:rPr lang="fr-FR" b="1" dirty="0" smtClean="0">
                <a:latin typeface="Calibri" panose="020F0502020204030204" pitchFamily="34" charset="0"/>
              </a:rPr>
              <a:t> Page Application </a:t>
            </a:r>
            <a:r>
              <a:rPr lang="fr-FR" b="1" dirty="0" err="1" smtClean="0">
                <a:latin typeface="Calibri" panose="020F0502020204030204" pitchFamily="34" charset="0"/>
              </a:rPr>
              <a:t>Principle</a:t>
            </a:r>
            <a:endParaRPr lang="fr-FR" b="1" dirty="0" smtClean="0">
              <a:latin typeface="Calibri" panose="020F0502020204030204" pitchFamily="34" charset="0"/>
            </a:endParaRPr>
          </a:p>
          <a:p>
            <a:endParaRPr lang="fr-FR" b="1" dirty="0">
              <a:latin typeface="Calibri" panose="020F0502020204030204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Web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with</a:t>
            </a:r>
            <a:r>
              <a:rPr lang="fr-FR" sz="1600" dirty="0" smtClean="0">
                <a:latin typeface="Calibri" panose="020F0502020204030204" pitchFamily="34" charset="0"/>
              </a:rPr>
              <a:t> a unique page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Web Page </a:t>
            </a: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dunamically</a:t>
            </a:r>
            <a:endParaRPr lang="fr-FR" sz="1600" dirty="0" smtClean="0">
              <a:latin typeface="Calibri" panose="020F0502020204030204" pitchFamily="34" charset="0"/>
            </a:endParaRPr>
          </a:p>
          <a:p>
            <a:r>
              <a:rPr lang="fr-FR" dirty="0" smtClean="0">
                <a:latin typeface="Calibri" panose="020F0502020204030204" pitchFamily="34" charset="0"/>
              </a:rPr>
              <a:t> 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425397" y="3604669"/>
            <a:ext cx="216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It’s</a:t>
            </a:r>
            <a:r>
              <a:rPr lang="fr-FR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a SPA application</a:t>
            </a:r>
            <a:endParaRPr lang="fr-FR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40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2" name="Accolade fermante 1"/>
          <p:cNvSpPr/>
          <p:nvPr/>
        </p:nvSpPr>
        <p:spPr>
          <a:xfrm>
            <a:off x="1900607" y="3973999"/>
            <a:ext cx="600731" cy="463111"/>
          </a:xfrm>
          <a:prstGeom prst="rightBrac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567443" y="4019942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Calibri" panose="020F0502020204030204" pitchFamily="34" charset="0"/>
              </a:rPr>
              <a:t>PhoneGap</a:t>
            </a:r>
            <a:r>
              <a:rPr lang="fr-FR" sz="1400" dirty="0" smtClean="0">
                <a:latin typeface="Calibri" panose="020F0502020204030204" pitchFamily="34" charset="0"/>
              </a:rPr>
              <a:t> Hack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03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tilisateurs\A577163\Downloads\nexu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18" y="1181505"/>
            <a:ext cx="2703322" cy="503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8333801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VIII. </a:t>
            </a:r>
            <a:r>
              <a:rPr lang="fr-FR" dirty="0" smtClean="0"/>
              <a:t>TechForum eXplore 2014 App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ZoneTexte 1"/>
          <p:cNvSpPr txBox="1"/>
          <p:nvPr/>
        </p:nvSpPr>
        <p:spPr>
          <a:xfrm>
            <a:off x="396891" y="1424042"/>
            <a:ext cx="5471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 smtClean="0">
                <a:latin typeface="Calibri" panose="020F0502020204030204" pitchFamily="34" charset="0"/>
              </a:rPr>
              <a:t>Mobile </a:t>
            </a:r>
            <a:r>
              <a:rPr lang="fr-FR" sz="1600" dirty="0" err="1" smtClean="0">
                <a:latin typeface="Calibri" panose="020F0502020204030204" pitchFamily="34" charset="0"/>
              </a:rPr>
              <a:t>app</a:t>
            </a:r>
            <a:r>
              <a:rPr lang="fr-FR" sz="1600" dirty="0" smtClean="0">
                <a:latin typeface="Calibri" panose="020F0502020204030204" pitchFamily="34" charset="0"/>
              </a:rPr>
              <a:t> for </a:t>
            </a:r>
            <a:r>
              <a:rPr lang="fr-FR" sz="1600" dirty="0" err="1" smtClean="0">
                <a:latin typeface="Calibri" panose="020F0502020204030204" pitchFamily="34" charset="0"/>
              </a:rPr>
              <a:t>Techforum</a:t>
            </a:r>
            <a:r>
              <a:rPr lang="fr-FR" sz="1600" dirty="0" smtClean="0">
                <a:latin typeface="Calibri" panose="020F0502020204030204" pitchFamily="34" charset="0"/>
              </a:rPr>
              <a:t> 2014 </a:t>
            </a:r>
            <a:r>
              <a:rPr lang="fr-FR" sz="1600" dirty="0" err="1" smtClean="0">
                <a:latin typeface="Calibri" panose="020F0502020204030204" pitchFamily="34" charset="0"/>
              </a:rPr>
              <a:t>event</a:t>
            </a:r>
            <a:r>
              <a:rPr lang="fr-FR" sz="1600" dirty="0" smtClean="0">
                <a:latin typeface="Calibri" panose="020F0502020204030204" pitchFamily="34" charset="0"/>
              </a:rPr>
              <a:t> in Worldline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dirty="0">
                <a:latin typeface="Calibri" panose="020F0502020204030204" pitchFamily="34" charset="0"/>
              </a:rPr>
              <a:t>Cordova </a:t>
            </a:r>
            <a:r>
              <a:rPr lang="fr-FR" sz="1600" dirty="0" err="1">
                <a:latin typeface="Calibri" panose="020F0502020204030204" pitchFamily="34" charset="0"/>
              </a:rPr>
              <a:t>app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build</a:t>
            </a:r>
            <a:r>
              <a:rPr lang="fr-FR" sz="1600" dirty="0">
                <a:latin typeface="Calibri" panose="020F0502020204030204" pitchFamily="34" charset="0"/>
              </a:rPr>
              <a:t> </a:t>
            </a:r>
            <a:r>
              <a:rPr lang="fr-FR" sz="1600" dirty="0" err="1">
                <a:latin typeface="Calibri" panose="020F0502020204030204" pitchFamily="34" charset="0"/>
              </a:rPr>
              <a:t>with</a:t>
            </a:r>
            <a:r>
              <a:rPr lang="fr-FR" sz="1600" dirty="0">
                <a:latin typeface="Calibri" panose="020F0502020204030204" pitchFamily="34" charset="0"/>
              </a:rPr>
              <a:t> Ionic </a:t>
            </a:r>
            <a:r>
              <a:rPr lang="fr-FR" sz="1600" dirty="0" err="1">
                <a:latin typeface="Calibri" panose="020F0502020204030204" pitchFamily="34" charset="0"/>
              </a:rPr>
              <a:t>framework</a:t>
            </a:r>
            <a:r>
              <a:rPr lang="fr-FR" sz="1600" dirty="0">
                <a:latin typeface="Calibri" panose="020F0502020204030204" pitchFamily="34" charset="0"/>
              </a:rPr>
              <a:t> ( version beta 1.0-4</a:t>
            </a:r>
            <a:r>
              <a:rPr lang="fr-FR" sz="1600" dirty="0" smtClean="0">
                <a:latin typeface="Calibri" panose="020F0502020204030204" pitchFamily="34" charset="0"/>
              </a:rPr>
              <a:t>)</a:t>
            </a:r>
          </a:p>
          <a:p>
            <a:endParaRPr lang="fr-FR" sz="1600" dirty="0">
              <a:latin typeface="Calibri" panose="020F0502020204030204" pitchFamily="34" charset="0"/>
            </a:endParaRPr>
          </a:p>
          <a:p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1027" name="Picture 3" descr="D:\Utilisateurs\A577163\Downloads\oie_8171044JYDMxD4Q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92" y="1850234"/>
            <a:ext cx="22383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432486" y="2145705"/>
            <a:ext cx="5643732" cy="2171437"/>
            <a:chOff x="432486" y="2145705"/>
            <a:chExt cx="5040560" cy="2171437"/>
          </a:xfrm>
        </p:grpSpPr>
        <p:sp>
          <p:nvSpPr>
            <p:cNvPr id="5" name="ZoneTexte 4"/>
            <p:cNvSpPr txBox="1"/>
            <p:nvPr/>
          </p:nvSpPr>
          <p:spPr>
            <a:xfrm>
              <a:off x="432486" y="2501260"/>
              <a:ext cx="50405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latin typeface="Calibri" panose="020F0502020204030204" pitchFamily="34" charset="0"/>
                </a:rPr>
                <a:t>Import and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install</a:t>
              </a:r>
              <a:r>
                <a:rPr lang="fr-FR" sz="1600" dirty="0" smtClean="0">
                  <a:latin typeface="Calibri" panose="020F0502020204030204" pitchFamily="34" charset="0"/>
                </a:rPr>
                <a:t> Ionic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bower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Create</a:t>
              </a:r>
              <a:r>
                <a:rPr lang="fr-FR" sz="1600" dirty="0" smtClean="0">
                  <a:latin typeface="Calibri" panose="020F0502020204030204" pitchFamily="34" charset="0"/>
                </a:rPr>
                <a:t> Ion-Tab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Implement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conferences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list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ion-</a:t>
              </a:r>
              <a:r>
                <a:rPr lang="fr-FR" sz="1600" dirty="0" err="1" smtClean="0">
                  <a:latin typeface="Calibri" panose="020F0502020204030204" pitchFamily="34" charset="0"/>
                </a:rPr>
                <a:t>list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Implement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Popup</a:t>
              </a:r>
              <a:r>
                <a:rPr lang="fr-FR" sz="1600" dirty="0" smtClean="0">
                  <a:latin typeface="Calibri" panose="020F0502020204030204" pitchFamily="34" charset="0"/>
                </a:rPr>
                <a:t> and loader 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with</a:t>
              </a:r>
              <a:r>
                <a:rPr lang="fr-FR" sz="1600" dirty="0" smtClean="0">
                  <a:latin typeface="Calibri" panose="020F0502020204030204" pitchFamily="34" charset="0"/>
                </a:rPr>
                <a:t>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IonicPopup</a:t>
              </a:r>
              <a:r>
                <a:rPr lang="fr-FR" sz="1600" dirty="0" smtClean="0">
                  <a:latin typeface="Calibri" panose="020F0502020204030204" pitchFamily="34" charset="0"/>
                </a:rPr>
                <a:t>, </a:t>
              </a:r>
              <a:r>
                <a:rPr lang="fr-FR" sz="1600" dirty="0" err="1" smtClean="0">
                  <a:latin typeface="Calibri" panose="020F0502020204030204" pitchFamily="34" charset="0"/>
                </a:rPr>
                <a:t>ionicLoading</a:t>
              </a:r>
              <a:endParaRPr lang="fr-FR" sz="16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Integration</a:t>
              </a:r>
              <a:r>
                <a:rPr lang="fr-FR" sz="1600" dirty="0" smtClean="0">
                  <a:latin typeface="Calibri" panose="020F0502020204030204" pitchFamily="34" charset="0"/>
                </a:rPr>
                <a:t> GPS Plugin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err="1" smtClean="0">
                  <a:latin typeface="Calibri" panose="020F0502020204030204" pitchFamily="34" charset="0"/>
                </a:rPr>
                <a:t>Deploy</a:t>
              </a:r>
              <a:r>
                <a:rPr lang="fr-FR" sz="1600" dirty="0" smtClean="0">
                  <a:latin typeface="Calibri" panose="020F0502020204030204" pitchFamily="34" charset="0"/>
                </a:rPr>
                <a:t> on Android</a:t>
              </a:r>
              <a:endParaRPr lang="fr-FR" sz="1600" dirty="0">
                <a:latin typeface="Calibri" panose="020F0502020204030204" pitchFamily="34" charset="0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67544" y="2145705"/>
              <a:ext cx="3147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latin typeface="Calibri" panose="020F0502020204030204" pitchFamily="34" charset="0"/>
                </a:rPr>
                <a:t>To do in the </a:t>
              </a:r>
              <a:r>
                <a:rPr lang="fr-FR" b="1" dirty="0" err="1" smtClean="0">
                  <a:latin typeface="Calibri" panose="020F0502020204030204" pitchFamily="34" charset="0"/>
                </a:rPr>
                <a:t>next</a:t>
              </a:r>
              <a:r>
                <a:rPr lang="fr-FR" b="1" dirty="0" smtClean="0">
                  <a:latin typeface="Calibri" panose="020F0502020204030204" pitchFamily="34" charset="0"/>
                </a:rPr>
                <a:t> slides</a:t>
              </a:r>
              <a:endParaRPr lang="fr-FR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67544" y="4509120"/>
            <a:ext cx="4176464" cy="1607171"/>
            <a:chOff x="584886" y="4142928"/>
            <a:chExt cx="5040560" cy="1607171"/>
          </a:xfrm>
        </p:grpSpPr>
        <p:sp>
          <p:nvSpPr>
            <p:cNvPr id="10" name="ZoneTexte 9"/>
            <p:cNvSpPr txBox="1"/>
            <p:nvPr/>
          </p:nvSpPr>
          <p:spPr>
            <a:xfrm>
              <a:off x="584886" y="4365104"/>
              <a:ext cx="504056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Ionic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Cordova Plugin (GPS, Network Information,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SplashScreen</a:t>
              </a:r>
              <a:r>
                <a:rPr lang="fr-FR" sz="1200" dirty="0" smtClean="0">
                  <a:latin typeface="Calibri" panose="020F0502020204030204" pitchFamily="34" charset="0"/>
                </a:rPr>
                <a:t> 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smtClean="0">
                  <a:latin typeface="Calibri" panose="020F0502020204030204" pitchFamily="34" charset="0"/>
                </a:rPr>
                <a:t>HTML5 - CSS3 – AngularJS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Bower</a:t>
              </a:r>
              <a:r>
                <a:rPr lang="fr-FR" sz="1200" dirty="0" smtClean="0">
                  <a:latin typeface="Calibri" panose="020F0502020204030204" pitchFamily="34" charset="0"/>
                </a:rPr>
                <a:t> – Grunt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NodeJS</a:t>
              </a:r>
              <a:endParaRPr lang="fr-FR" sz="12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Ripple</a:t>
              </a:r>
              <a:r>
                <a:rPr lang="fr-FR" sz="1200" dirty="0" smtClean="0">
                  <a:latin typeface="Calibri" panose="020F0502020204030204" pitchFamily="34" charset="0"/>
                </a:rPr>
                <a:t> –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Nexus</a:t>
              </a:r>
              <a:r>
                <a:rPr lang="fr-FR" sz="1200" dirty="0" smtClean="0">
                  <a:latin typeface="Calibri" panose="020F0502020204030204" pitchFamily="34" charset="0"/>
                </a:rPr>
                <a:t> 4 </a:t>
              </a:r>
              <a:r>
                <a:rPr lang="fr-FR" sz="1200" dirty="0" err="1" smtClean="0">
                  <a:latin typeface="Calibri" panose="020F0502020204030204" pitchFamily="34" charset="0"/>
                </a:rPr>
                <a:t>device</a:t>
              </a:r>
              <a:endParaRPr lang="fr-FR" sz="1200" dirty="0" smtClean="0">
                <a:latin typeface="Calibri" panose="020F0502020204030204" pitchFamily="34" charset="0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200" dirty="0" err="1" smtClean="0">
                  <a:latin typeface="Calibri" panose="020F0502020204030204" pitchFamily="34" charset="0"/>
                </a:rPr>
                <a:t>PhotoFiltre</a:t>
              </a:r>
              <a:endParaRPr lang="fr-FR" sz="1200" dirty="0">
                <a:latin typeface="Calibri" panose="020F0502020204030204" pitchFamily="34" charset="0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84886" y="4142928"/>
              <a:ext cx="3825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 err="1" smtClean="0">
                  <a:latin typeface="Calibri" panose="020F0502020204030204" pitchFamily="34" charset="0"/>
                </a:rPr>
                <a:t>Technology</a:t>
              </a:r>
              <a:r>
                <a:rPr lang="fr-FR" sz="1200" b="1" dirty="0" smtClean="0">
                  <a:latin typeface="Calibri" panose="020F0502020204030204" pitchFamily="34" charset="0"/>
                </a:rPr>
                <a:t> and </a:t>
              </a:r>
              <a:r>
                <a:rPr lang="fr-FR" sz="1200" b="1" dirty="0" err="1" smtClean="0">
                  <a:latin typeface="Calibri" panose="020F0502020204030204" pitchFamily="34" charset="0"/>
                </a:rPr>
                <a:t>utils</a:t>
              </a:r>
              <a:endParaRPr lang="fr-FR" sz="12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8417206" y="587542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41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2" name="Rectangle 1"/>
          <p:cNvSpPr/>
          <p:nvPr/>
        </p:nvSpPr>
        <p:spPr>
          <a:xfrm>
            <a:off x="899592" y="834338"/>
            <a:ext cx="381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Calibri" panose="020F0502020204030204" pitchFamily="34" charset="0"/>
              </a:rPr>
              <a:t>Import and </a:t>
            </a:r>
            <a:r>
              <a:rPr lang="fr-FR" dirty="0" err="1">
                <a:latin typeface="Calibri" panose="020F0502020204030204" pitchFamily="34" charset="0"/>
              </a:rPr>
              <a:t>install</a:t>
            </a:r>
            <a:r>
              <a:rPr lang="fr-FR" dirty="0">
                <a:latin typeface="Calibri" panose="020F0502020204030204" pitchFamily="34" charset="0"/>
              </a:rPr>
              <a:t> Ionic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bower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8256" y="1768101"/>
            <a:ext cx="1913436" cy="167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6066" y="2834933"/>
            <a:ext cx="5847557" cy="9541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{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"directory": 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app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libs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",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  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json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": "</a:t>
            </a:r>
            <a:r>
              <a:rPr lang="fr-FR" sz="14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bower.json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"</a:t>
            </a:r>
          </a:p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}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96067" y="1988840"/>
            <a:ext cx="5847557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D:\A******\MonProjet 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intstall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–g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endParaRPr lang="fr-FR" sz="14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</a:t>
            </a:r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init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30999" y="4777407"/>
            <a:ext cx="5851731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bower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r>
              <a:rPr lang="fr-FR" sz="1400" dirty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ionic#1.0.0-beta.4 --</a:t>
            </a:r>
            <a:r>
              <a:rPr lang="fr-FR" sz="1400" dirty="0" err="1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save</a:t>
            </a:r>
            <a:r>
              <a:rPr lang="fr-FR" sz="1400" dirty="0" smtClean="0">
                <a:solidFill>
                  <a:schemeClr val="tx1"/>
                </a:solidFill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31000" y="2520186"/>
            <a:ext cx="585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Create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>
                <a:latin typeface="Calibri" panose="020F0502020204030204" pitchFamily="34" charset="0"/>
              </a:rPr>
              <a:t>a .</a:t>
            </a:r>
            <a:r>
              <a:rPr lang="fr-FR" sz="1400" b="1" dirty="0" err="1" smtClean="0">
                <a:latin typeface="Calibri" panose="020F0502020204030204" pitchFamily="34" charset="0"/>
              </a:rPr>
              <a:t>bowerrc</a:t>
            </a:r>
            <a:r>
              <a:rPr lang="fr-FR" sz="1400" b="1" dirty="0" smtClean="0">
                <a:latin typeface="Calibri" panose="020F0502020204030204" pitchFamily="34" charset="0"/>
              </a:rPr>
              <a:t> and </a:t>
            </a: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a code </a:t>
            </a:r>
            <a:r>
              <a:rPr lang="fr-FR" sz="1400" b="1" dirty="0" err="1" smtClean="0">
                <a:latin typeface="Calibri" panose="020F0502020204030204" pitchFamily="34" charset="0"/>
              </a:rPr>
              <a:t>following</a:t>
            </a:r>
            <a:endParaRPr lang="fr-FR" sz="1400" b="1" dirty="0" smtClean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24372" y="5339318"/>
            <a:ext cx="40196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  <a:hlinkClick r:id="rId4"/>
              </a:rPr>
              <a:t>https://</a:t>
            </a:r>
            <a:r>
              <a:rPr lang="fr-FR" sz="1400" dirty="0" smtClean="0">
                <a:latin typeface="Calibri" panose="020F0502020204030204" pitchFamily="34" charset="0"/>
                <a:hlinkClick r:id="rId4"/>
              </a:rPr>
              <a:t>github.com/driftyco/ionic</a:t>
            </a:r>
            <a:endParaRPr lang="fr-FR" sz="1400" dirty="0" smtClean="0">
              <a:latin typeface="Calibri" panose="020F0502020204030204" pitchFamily="34" charset="0"/>
            </a:endParaRPr>
          </a:p>
          <a:p>
            <a:r>
              <a:rPr lang="fr-FR" sz="1400" dirty="0">
                <a:latin typeface="Calibri" panose="020F0502020204030204" pitchFamily="34" charset="0"/>
                <a:hlinkClick r:id="rId5"/>
              </a:rPr>
              <a:t>https://github.com/angular/bower-angular-resource</a:t>
            </a:r>
            <a:endParaRPr lang="fr-FR" sz="1400" dirty="0" smtClean="0">
              <a:latin typeface="Calibri" panose="020F0502020204030204" pitchFamily="34" charset="0"/>
            </a:endParaRPr>
          </a:p>
          <a:p>
            <a:r>
              <a:rPr lang="fr-FR" sz="1400" dirty="0">
                <a:latin typeface="Calibri" panose="020F0502020204030204" pitchFamily="34" charset="0"/>
                <a:hlinkClick r:id="rId6"/>
              </a:rPr>
              <a:t>http://angular-google-maps.org/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8606" y="5431651"/>
            <a:ext cx="416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smtClean="0">
                <a:latin typeface="Calibri" panose="020F0502020204030204" pitchFamily="34" charset="0"/>
              </a:rPr>
              <a:t> </a:t>
            </a:r>
            <a:r>
              <a:rPr lang="fr-FR" sz="1200" smtClean="0">
                <a:latin typeface="Shonar Bangla" panose="020B0502040204020203" pitchFamily="34" charset="0"/>
                <a:cs typeface="Shonar Bangla" panose="020B0502040204020203" pitchFamily="34" charset="0"/>
              </a:rPr>
              <a:t>&lt;!-- Ionic --&gt;</a:t>
            </a:r>
          </a:p>
          <a:p>
            <a:r>
              <a:rPr lang="fr-FR" sz="120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    &lt;link rel="stylesheet" href="libs/ionic/release/css/ionic.min.css"&gt;</a:t>
            </a:r>
          </a:p>
          <a:p>
            <a:r>
              <a:rPr lang="fr-FR" sz="120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      &lt;script src="libs/ionic/release/js/ionic.bundle.min.js"&gt;&lt;/script&gt;</a:t>
            </a:r>
            <a:endParaRPr lang="fr-FR" sz="12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03276" y="1312983"/>
            <a:ext cx="5833135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Shonar Bangla" panose="020B0502040204020203" pitchFamily="34" charset="0"/>
                <a:cs typeface="Shonar Bangla" panose="020B0502040204020203" pitchFamily="34" charset="0"/>
              </a:rPr>
              <a:t>D:\A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******\MonProjet &gt;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4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install</a:t>
            </a:r>
            <a:r>
              <a:rPr lang="fr-FR" sz="14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96067" y="238196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 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42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3276" y="1681063"/>
            <a:ext cx="3201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alibri" panose="020F0502020204030204" pitchFamily="34" charset="0"/>
              </a:rPr>
              <a:t>Install </a:t>
            </a:r>
            <a:r>
              <a:rPr lang="fr-FR" sz="1400" b="1" dirty="0" err="1">
                <a:latin typeface="Calibri" panose="020F0502020204030204" pitchFamily="34" charset="0"/>
              </a:rPr>
              <a:t>Bower</a:t>
            </a:r>
            <a:r>
              <a:rPr lang="fr-FR" sz="1400" b="1" dirty="0">
                <a:latin typeface="Calibri" panose="020F0502020204030204" pitchFamily="34" charset="0"/>
              </a:rPr>
              <a:t> ( </a:t>
            </a:r>
            <a:r>
              <a:rPr lang="fr-FR" sz="1400" b="1" dirty="0" err="1">
                <a:latin typeface="Calibri" panose="020F0502020204030204" pitchFamily="34" charset="0"/>
              </a:rPr>
              <a:t>npm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r>
              <a:rPr lang="fr-FR" sz="1400" b="1" dirty="0" err="1">
                <a:latin typeface="Calibri" panose="020F0502020204030204" pitchFamily="34" charset="0"/>
              </a:rPr>
              <a:t>install</a:t>
            </a:r>
            <a:r>
              <a:rPr lang="fr-FR" sz="1400" b="1" dirty="0">
                <a:latin typeface="Calibri" panose="020F0502020204030204" pitchFamily="34" charset="0"/>
              </a:rPr>
              <a:t> –g </a:t>
            </a:r>
            <a:r>
              <a:rPr lang="fr-FR" sz="1400" b="1" dirty="0" err="1">
                <a:latin typeface="Calibri" panose="020F0502020204030204" pitchFamily="34" charset="0"/>
              </a:rPr>
              <a:t>bower</a:t>
            </a:r>
            <a:r>
              <a:rPr lang="fr-FR" sz="1400" b="1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4273" y="376304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Calibri" panose="020F0502020204030204" pitchFamily="34" charset="0"/>
              </a:rPr>
              <a:t>Install </a:t>
            </a:r>
            <a:r>
              <a:rPr lang="fr-FR" sz="1400" b="1" dirty="0" err="1">
                <a:latin typeface="Calibri" panose="020F0502020204030204" pitchFamily="34" charset="0"/>
              </a:rPr>
              <a:t>with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r>
              <a:rPr lang="fr-FR" sz="1400" b="1" dirty="0" err="1">
                <a:latin typeface="Calibri" panose="020F0502020204030204" pitchFamily="34" charset="0"/>
              </a:rPr>
              <a:t>bower</a:t>
            </a:r>
            <a:endParaRPr lang="fr-FR" sz="1400" b="1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>
                <a:latin typeface="Calibri" panose="020F0502020204030204" pitchFamily="34" charset="0"/>
              </a:rPr>
              <a:t>Ionic ( 1.0.0-beta.4)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latin typeface="Calibri" panose="020F0502020204030204" pitchFamily="34" charset="0"/>
              </a:rPr>
              <a:t>angular-resource</a:t>
            </a:r>
            <a:r>
              <a:rPr lang="fr-FR" sz="1400" dirty="0">
                <a:latin typeface="Calibri" panose="020F0502020204030204" pitchFamily="34" charset="0"/>
              </a:rPr>
              <a:t> (1.2.20)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>
                <a:latin typeface="Calibri" panose="020F0502020204030204" pitchFamily="34" charset="0"/>
              </a:rPr>
              <a:t>angular-google-maps</a:t>
            </a:r>
            <a:r>
              <a:rPr lang="fr-FR" sz="1400" dirty="0">
                <a:latin typeface="Calibri" panose="020F0502020204030204" pitchFamily="34" charset="0"/>
              </a:rPr>
              <a:t> (1.0.17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6067" y="5137447"/>
            <a:ext cx="2012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>
                <a:latin typeface="Calibri" panose="020F0502020204030204" pitchFamily="34" charset="0"/>
              </a:rPr>
              <a:t>Include</a:t>
            </a:r>
            <a:r>
              <a:rPr lang="fr-FR" sz="1400" b="1" dirty="0">
                <a:latin typeface="Calibri" panose="020F0502020204030204" pitchFamily="34" charset="0"/>
              </a:rPr>
              <a:t> in main.html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7" name="Rectangle 6"/>
          <p:cNvSpPr/>
          <p:nvPr/>
        </p:nvSpPr>
        <p:spPr>
          <a:xfrm>
            <a:off x="899592" y="834338"/>
            <a:ext cx="1480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2.    UI-Router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267744" y="1319198"/>
            <a:ext cx="494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Ionic use UI-Router for </a:t>
            </a:r>
            <a:r>
              <a:rPr lang="fr-FR" sz="1600" dirty="0" err="1" smtClean="0">
                <a:latin typeface="Calibri" panose="020F0502020204030204" pitchFamily="34" charset="0"/>
              </a:rPr>
              <a:t>its</a:t>
            </a:r>
            <a:r>
              <a:rPr lang="fr-FR" sz="1600" dirty="0" smtClean="0">
                <a:latin typeface="Calibri" panose="020F0502020204030204" pitchFamily="34" charset="0"/>
              </a:rPr>
              <a:t> route gestion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4663" y="1832828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Gestion </a:t>
            </a:r>
            <a:r>
              <a:rPr lang="fr-FR" sz="1400" dirty="0" err="1" smtClean="0">
                <a:latin typeface="Calibri" panose="020F0502020204030204" pitchFamily="34" charset="0"/>
              </a:rPr>
              <a:t>inside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Multiples </a:t>
            </a:r>
            <a:r>
              <a:rPr lang="fr-FR" sz="1400" dirty="0" err="1" smtClean="0">
                <a:latin typeface="Calibri" panose="020F0502020204030204" pitchFamily="34" charset="0"/>
              </a:rPr>
              <a:t>views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Directives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Calibri" panose="020F0502020204030204" pitchFamily="34" charset="0"/>
              </a:rPr>
              <a:t>ui-sref</a:t>
            </a:r>
            <a:r>
              <a:rPr lang="fr-FR" sz="1200" dirty="0">
                <a:latin typeface="Calibri" panose="020F0502020204030204" pitchFamily="34" charset="0"/>
              </a:rPr>
              <a:t> </a:t>
            </a:r>
            <a:r>
              <a:rPr lang="fr-FR" sz="1200" dirty="0" smtClean="0">
                <a:latin typeface="Calibri" panose="020F0502020204030204" pitchFamily="34" charset="0"/>
              </a:rPr>
              <a:t>: for </a:t>
            </a:r>
            <a:r>
              <a:rPr lang="fr-FR" sz="1200" dirty="0" err="1" smtClean="0">
                <a:latin typeface="Calibri" panose="020F0502020204030204" pitchFamily="34" charset="0"/>
              </a:rPr>
              <a:t>link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generation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latin typeface="Calibri" panose="020F0502020204030204" pitchFamily="34" charset="0"/>
              </a:rPr>
              <a:t>ui</a:t>
            </a:r>
            <a:r>
              <a:rPr lang="fr-FR" sz="1200" dirty="0">
                <a:latin typeface="Calibri" panose="020F0502020204030204" pitchFamily="34" charset="0"/>
              </a:rPr>
              <a:t>-</a:t>
            </a:r>
            <a:r>
              <a:rPr lang="fr-FR" sz="1200" dirty="0" err="1">
                <a:latin typeface="Calibri" panose="020F0502020204030204" pitchFamily="34" charset="0"/>
              </a:rPr>
              <a:t>sref</a:t>
            </a:r>
            <a:r>
              <a:rPr lang="fr-FR" sz="1200" dirty="0">
                <a:latin typeface="Calibri" panose="020F0502020204030204" pitchFamily="34" charset="0"/>
              </a:rPr>
              <a:t>-active </a:t>
            </a:r>
            <a:r>
              <a:rPr lang="fr-FR" sz="1200" dirty="0" smtClean="0">
                <a:latin typeface="Calibri" panose="020F0502020204030204" pitchFamily="34" charset="0"/>
              </a:rPr>
              <a:t> : to </a:t>
            </a:r>
            <a:r>
              <a:rPr lang="fr-FR" sz="1200" dirty="0" err="1" smtClean="0">
                <a:latin typeface="Calibri" panose="020F0502020204030204" pitchFamily="34" charset="0"/>
              </a:rPr>
              <a:t>add</a:t>
            </a:r>
            <a:r>
              <a:rPr lang="fr-FR" sz="1200" dirty="0" smtClean="0">
                <a:latin typeface="Calibri" panose="020F0502020204030204" pitchFamily="34" charset="0"/>
              </a:rPr>
              <a:t> class if one state </a:t>
            </a:r>
            <a:r>
              <a:rPr lang="fr-FR" sz="1200" dirty="0" err="1" smtClean="0">
                <a:latin typeface="Calibri" panose="020F0502020204030204" pitchFamily="34" charset="0"/>
              </a:rPr>
              <a:t>is</a:t>
            </a:r>
            <a:r>
              <a:rPr lang="fr-FR" sz="1200" dirty="0" smtClean="0">
                <a:latin typeface="Calibri" panose="020F0502020204030204" pitchFamily="34" charset="0"/>
              </a:rPr>
              <a:t> active</a:t>
            </a:r>
            <a:endParaRPr lang="fr-FR" sz="12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alibri" panose="020F0502020204030204" pitchFamily="34" charset="0"/>
              </a:rPr>
              <a:t>C</a:t>
            </a:r>
            <a:r>
              <a:rPr lang="fr-FR" sz="1400" dirty="0" smtClean="0">
                <a:latin typeface="Calibri" panose="020F0502020204030204" pitchFamily="34" charset="0"/>
              </a:rPr>
              <a:t>allbacks </a:t>
            </a:r>
            <a:r>
              <a:rPr lang="fr-FR" sz="1400" dirty="0" err="1">
                <a:latin typeface="Calibri" panose="020F0502020204030204" pitchFamily="34" charset="0"/>
              </a:rPr>
              <a:t>onEnter</a:t>
            </a:r>
            <a:r>
              <a:rPr lang="fr-FR" sz="1400" dirty="0">
                <a:latin typeface="Calibri" panose="020F0502020204030204" pitchFamily="34" charset="0"/>
              </a:rPr>
              <a:t> et </a:t>
            </a:r>
            <a:r>
              <a:rPr lang="fr-FR" sz="1400" dirty="0" err="1">
                <a:latin typeface="Calibri" panose="020F0502020204030204" pitchFamily="34" charset="0"/>
              </a:rPr>
              <a:t>onExit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14663" y="152543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err="1" smtClean="0">
                <a:latin typeface="Calibri" panose="020F0502020204030204" pitchFamily="34" charset="0"/>
              </a:rPr>
              <a:t>Ui</a:t>
            </a:r>
            <a:r>
              <a:rPr lang="fr-FR" sz="1400" b="1" u="sng" dirty="0" smtClean="0">
                <a:latin typeface="Calibri" panose="020F0502020204030204" pitchFamily="34" charset="0"/>
              </a:rPr>
              <a:t>-Router </a:t>
            </a:r>
            <a:r>
              <a:rPr lang="fr-FR" sz="1400" b="1" u="sng" dirty="0" err="1" smtClean="0">
                <a:latin typeface="Calibri" panose="020F0502020204030204" pitchFamily="34" charset="0"/>
              </a:rPr>
              <a:t>add</a:t>
            </a:r>
            <a:endParaRPr lang="fr-FR" sz="1400" b="1" u="sng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Pictures\rgsghsgsgsgsgs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5" y="3341857"/>
            <a:ext cx="3602280" cy="262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932039" y="3528752"/>
            <a:ext cx="371853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$</a:t>
            </a:r>
            <a:r>
              <a:rPr lang="fr-FR" sz="1400" b="1" dirty="0" err="1" smtClean="0">
                <a:latin typeface="Calibri" panose="020F0502020204030204" pitchFamily="34" charset="0"/>
              </a:rPr>
              <a:t>urlRouterProvider.otherwise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: default route</a:t>
            </a:r>
            <a:endParaRPr lang="fr-FR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$</a:t>
            </a:r>
            <a:r>
              <a:rPr lang="fr-FR" sz="1400" b="1" dirty="0" err="1" smtClean="0">
                <a:latin typeface="Calibri" panose="020F0502020204030204" pitchFamily="34" charset="0"/>
              </a:rPr>
              <a:t>stateProvider</a:t>
            </a:r>
            <a:r>
              <a:rPr lang="fr-FR" sz="1400" b="1" dirty="0" smtClean="0">
                <a:latin typeface="Calibri" panose="020F0502020204030204" pitchFamily="34" charset="0"/>
              </a:rPr>
              <a:t>  </a:t>
            </a:r>
            <a:r>
              <a:rPr lang="fr-FR" sz="1400" dirty="0" smtClean="0">
                <a:latin typeface="Calibri" panose="020F0502020204030204" pitchFamily="34" charset="0"/>
              </a:rPr>
              <a:t>: routes </a:t>
            </a:r>
            <a:r>
              <a:rPr lang="fr-FR" sz="1400" dirty="0" err="1" smtClean="0">
                <a:latin typeface="Calibri" panose="020F0502020204030204" pitchFamily="34" charset="0"/>
              </a:rPr>
              <a:t>definition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smtClean="0">
                <a:latin typeface="Calibri" panose="020F0502020204030204" pitchFamily="34" charset="0"/>
              </a:rPr>
              <a:t>.state : 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name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200" i="1" dirty="0" smtClean="0">
                <a:latin typeface="Calibri" panose="020F0502020204030204" pitchFamily="34" charset="0"/>
              </a:rPr>
              <a:t>url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link</a:t>
            </a:r>
            <a:r>
              <a:rPr lang="fr-FR" sz="1200" dirty="0" smtClean="0">
                <a:latin typeface="Calibri" panose="020F0502020204030204" pitchFamily="34" charset="0"/>
              </a:rPr>
              <a:t> to 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200" i="1" dirty="0" err="1" smtClean="0">
                <a:latin typeface="Calibri" panose="020F0502020204030204" pitchFamily="34" charset="0"/>
              </a:rPr>
              <a:t>templateUrl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link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in </a:t>
            </a:r>
            <a:r>
              <a:rPr lang="fr-FR" sz="1200" dirty="0" err="1" smtClean="0">
                <a:latin typeface="Calibri" panose="020F0502020204030204" pitchFamily="34" charset="0"/>
              </a:rPr>
              <a:t>your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app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FR" sz="1200" i="1" dirty="0" smtClean="0">
                <a:latin typeface="Calibri" panose="020F0502020204030204" pitchFamily="34" charset="0"/>
              </a:rPr>
              <a:t>Controller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controller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associate</a:t>
            </a:r>
            <a:r>
              <a:rPr lang="fr-FR" sz="1200" dirty="0" smtClean="0">
                <a:latin typeface="Calibri" panose="020F0502020204030204" pitchFamily="34" charset="0"/>
              </a:rPr>
              <a:t> a 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29109" y="895893"/>
            <a:ext cx="23214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https://github.com/angular-ui/ui-router</a:t>
            </a:r>
            <a:r>
              <a:rPr lang="fr-FR" sz="1000" dirty="0">
                <a:latin typeface="Calibri" panose="020F0502020204030204" pitchFamily="34" charset="0"/>
                <a:hlinkClick r:id="rId4"/>
              </a:rPr>
              <a:t>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2051" name="Picture 3" descr="D:\Utilisateurs\A577163\Downloads\153001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52543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6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6" name="Rectangle 5"/>
          <p:cNvSpPr/>
          <p:nvPr/>
        </p:nvSpPr>
        <p:spPr>
          <a:xfrm>
            <a:off x="899592" y="834338"/>
            <a:ext cx="2000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2.    </a:t>
            </a:r>
            <a:r>
              <a:rPr lang="fr-FR" dirty="0" err="1" smtClean="0">
                <a:latin typeface="Calibri" panose="020F0502020204030204" pitchFamily="34" charset="0"/>
              </a:rPr>
              <a:t>Create</a:t>
            </a:r>
            <a:r>
              <a:rPr lang="fr-FR" dirty="0" smtClean="0">
                <a:latin typeface="Calibri" panose="020F0502020204030204" pitchFamily="34" charset="0"/>
              </a:rPr>
              <a:t> ion-</a:t>
            </a:r>
            <a:r>
              <a:rPr lang="fr-FR" dirty="0" err="1" smtClean="0">
                <a:latin typeface="Calibri" panose="020F0502020204030204" pitchFamily="34" charset="0"/>
              </a:rPr>
              <a:t>tabs</a:t>
            </a:r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3075" name="Picture 3" descr="D:\Utilisateurs\A577163\Dropbox\Atos Worldline\Applications\TechForum2014\Documents\Publication-Promotion\Capture d'écran\Accueil_io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72" y="1567037"/>
            <a:ext cx="2303579" cy="3455368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6167054" y="4433080"/>
            <a:ext cx="2639614" cy="848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660232" y="5327015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latin typeface="Calibri" panose="020F0502020204030204" pitchFamily="34" charset="0"/>
              </a:rPr>
              <a:t>Ion-</a:t>
            </a:r>
            <a:r>
              <a:rPr lang="fr-FR" sz="1400" i="1" dirty="0" err="1" smtClean="0">
                <a:latin typeface="Calibri" panose="020F0502020204030204" pitchFamily="34" charset="0"/>
              </a:rPr>
              <a:t>tabs</a:t>
            </a:r>
            <a:endParaRPr lang="fr-FR" sz="1400" i="1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69997" y="1895580"/>
            <a:ext cx="38884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App.js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correct route to display </a:t>
            </a:r>
            <a:r>
              <a:rPr lang="fr-FR" sz="1400" dirty="0" err="1" smtClean="0">
                <a:latin typeface="Calibri" panose="020F0502020204030204" pitchFamily="34" charset="0"/>
              </a:rPr>
              <a:t>tabs</a:t>
            </a:r>
            <a:r>
              <a:rPr lang="fr-FR" sz="1400" dirty="0" smtClean="0">
                <a:latin typeface="Calibri" panose="020F0502020204030204" pitchFamily="34" charset="0"/>
              </a:rPr>
              <a:t> (use </a:t>
            </a:r>
            <a:r>
              <a:rPr lang="fr-FR" sz="1400" dirty="0" err="1" smtClean="0">
                <a:latin typeface="Calibri" panose="020F0502020204030204" pitchFamily="34" charset="0"/>
              </a:rPr>
              <a:t>templateUrl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Tabs.html</a:t>
            </a:r>
            <a:r>
              <a:rPr lang="fr-FR" sz="1400" dirty="0" smtClean="0">
                <a:latin typeface="Calibri" panose="020F0502020204030204" pitchFamily="34" charset="0"/>
              </a:rPr>
              <a:t> :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ion-tab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title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icon</a:t>
            </a:r>
            <a:endParaRPr lang="fr-FR" sz="14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ion-</a:t>
            </a:r>
            <a:r>
              <a:rPr lang="fr-FR" sz="1400" dirty="0" err="1" smtClean="0">
                <a:latin typeface="Calibri" panose="020F0502020204030204" pitchFamily="34" charset="0"/>
              </a:rPr>
              <a:t>nav</a:t>
            </a:r>
            <a:r>
              <a:rPr lang="fr-FR" sz="1400" dirty="0" smtClean="0">
                <a:latin typeface="Calibri" panose="020F0502020204030204" pitchFamily="34" charset="0"/>
              </a:rPr>
              <a:t>-</a:t>
            </a:r>
            <a:r>
              <a:rPr lang="fr-FR" sz="1400" dirty="0" err="1" smtClean="0">
                <a:latin typeface="Calibri" panose="020F0502020204030204" pitchFamily="34" charset="0"/>
              </a:rPr>
              <a:t>view</a:t>
            </a:r>
            <a:r>
              <a:rPr lang="fr-FR" sz="1400" dirty="0" smtClean="0">
                <a:latin typeface="Calibri" panose="020F0502020204030204" pitchFamily="34" charset="0"/>
              </a:rPr>
              <a:t> in ion-tab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847418" y="3968467"/>
            <a:ext cx="38884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 smtClean="0">
                <a:latin typeface="Calibri" panose="020F0502020204030204" pitchFamily="34" charset="0"/>
              </a:rPr>
              <a:t>Conference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 smtClean="0">
                <a:latin typeface="Calibri" panose="020F0502020204030204" pitchFamily="34" charset="0"/>
              </a:rPr>
              <a:t>Title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 smtClean="0">
                <a:latin typeface="Calibri" panose="020F0502020204030204" pitchFamily="34" charset="0"/>
              </a:rPr>
              <a:t>Icon</a:t>
            </a:r>
            <a:r>
              <a:rPr lang="fr-FR" sz="1200" dirty="0" smtClean="0">
                <a:latin typeface="Calibri" panose="020F0502020204030204" pitchFamily="34" charset="0"/>
              </a:rPr>
              <a:t> : ion-ios7-people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Href : #/tab/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endParaRPr lang="fr-FR" sz="12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nav</a:t>
            </a:r>
            <a:r>
              <a:rPr lang="fr-FR" sz="1200" dirty="0" smtClean="0">
                <a:latin typeface="Calibri" panose="020F0502020204030204" pitchFamily="34" charset="0"/>
              </a:rPr>
              <a:t>-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: </a:t>
            </a:r>
            <a:r>
              <a:rPr lang="fr-FR" sz="1200" dirty="0" err="1" smtClean="0">
                <a:latin typeface="Calibri" panose="020F0502020204030204" pitchFamily="34" charset="0"/>
              </a:rPr>
              <a:t>conferences</a:t>
            </a:r>
            <a:r>
              <a:rPr lang="fr-FR" sz="1200" dirty="0" smtClean="0">
                <a:latin typeface="Calibri" panose="020F0502020204030204" pitchFamily="34" charset="0"/>
              </a:rPr>
              <a:t>-tab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>
                <a:latin typeface="Calibri" panose="020F0502020204030204" pitchFamily="34" charset="0"/>
              </a:rPr>
              <a:t>Agenda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>
                <a:latin typeface="Calibri" panose="020F0502020204030204" pitchFamily="34" charset="0"/>
              </a:rPr>
              <a:t>Title</a:t>
            </a:r>
            <a:r>
              <a:rPr lang="fr-FR" sz="1200" dirty="0">
                <a:latin typeface="Calibri" panose="020F0502020204030204" pitchFamily="34" charset="0"/>
              </a:rPr>
              <a:t> : </a:t>
            </a:r>
            <a:r>
              <a:rPr lang="fr-FR" sz="1200" dirty="0" smtClean="0">
                <a:latin typeface="Calibri" panose="020F0502020204030204" pitchFamily="34" charset="0"/>
              </a:rPr>
              <a:t>Agenda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err="1">
                <a:latin typeface="Calibri" panose="020F0502020204030204" pitchFamily="34" charset="0"/>
              </a:rPr>
              <a:t>Icon</a:t>
            </a:r>
            <a:r>
              <a:rPr lang="fr-FR" sz="1200" dirty="0">
                <a:latin typeface="Calibri" panose="020F0502020204030204" pitchFamily="34" charset="0"/>
              </a:rPr>
              <a:t> : </a:t>
            </a: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calendar</a:t>
            </a:r>
            <a:endParaRPr lang="fr-FR" sz="1200" dirty="0"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>
                <a:latin typeface="Calibri" panose="020F0502020204030204" pitchFamily="34" charset="0"/>
              </a:rPr>
              <a:t>Href : #/</a:t>
            </a:r>
            <a:r>
              <a:rPr lang="fr-FR" sz="1200" dirty="0" smtClean="0">
                <a:latin typeface="Calibri" panose="020F0502020204030204" pitchFamily="34" charset="0"/>
              </a:rPr>
              <a:t>tab/agenda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200" dirty="0" smtClean="0">
                <a:latin typeface="Calibri" panose="020F0502020204030204" pitchFamily="34" charset="0"/>
              </a:rPr>
              <a:t>Ion-</a:t>
            </a:r>
            <a:r>
              <a:rPr lang="fr-FR" sz="1200" dirty="0" err="1" smtClean="0">
                <a:latin typeface="Calibri" panose="020F0502020204030204" pitchFamily="34" charset="0"/>
              </a:rPr>
              <a:t>nav</a:t>
            </a:r>
            <a:r>
              <a:rPr lang="fr-FR" sz="1200" dirty="0" smtClean="0">
                <a:latin typeface="Calibri" panose="020F0502020204030204" pitchFamily="34" charset="0"/>
              </a:rPr>
              <a:t>-</a:t>
            </a:r>
            <a:r>
              <a:rPr lang="fr-FR" sz="1200" dirty="0" err="1" smtClean="0">
                <a:latin typeface="Calibri" panose="020F0502020204030204" pitchFamily="34" charset="0"/>
              </a:rPr>
              <a:t>view</a:t>
            </a:r>
            <a:r>
              <a:rPr lang="fr-FR" sz="1200" dirty="0" smtClean="0">
                <a:latin typeface="Calibri" panose="020F0502020204030204" pitchFamily="34" charset="0"/>
              </a:rPr>
              <a:t> : agenda-tab</a:t>
            </a:r>
            <a:endParaRPr lang="fr-FR" sz="1200" dirty="0">
              <a:latin typeface="Calibri" panose="020F0502020204030204" pitchFamily="34" charset="0"/>
            </a:endParaRPr>
          </a:p>
          <a:p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56789" y="155014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latin typeface="Calibri" panose="020F0502020204030204" pitchFamily="34" charset="0"/>
              </a:rPr>
              <a:t>Modify</a:t>
            </a:r>
            <a:r>
              <a:rPr lang="fr-FR" b="1" dirty="0" smtClean="0">
                <a:latin typeface="Calibri" panose="020F0502020204030204" pitchFamily="34" charset="0"/>
              </a:rPr>
              <a:t> the </a:t>
            </a:r>
            <a:r>
              <a:rPr lang="fr-FR" b="1" dirty="0" err="1" smtClean="0">
                <a:latin typeface="Calibri" panose="020F0502020204030204" pitchFamily="34" charset="0"/>
              </a:rPr>
              <a:t>following</a:t>
            </a:r>
            <a:r>
              <a:rPr lang="fr-FR" b="1" dirty="0" smtClean="0">
                <a:latin typeface="Calibri" panose="020F0502020204030204" pitchFamily="34" charset="0"/>
              </a:rPr>
              <a:t> files</a:t>
            </a:r>
            <a:endParaRPr lang="fr-FR" b="1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61839" y="3696194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Calibri" panose="020F0502020204030204" pitchFamily="34" charset="0"/>
              </a:rPr>
              <a:t>Ion-tab attributs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7418" y="5819112"/>
            <a:ext cx="2855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latin typeface="Calibri" panose="020F0502020204030204" pitchFamily="34" charset="0"/>
              </a:rPr>
              <a:t>List </a:t>
            </a:r>
            <a:r>
              <a:rPr lang="fr-FR" sz="1400" dirty="0" smtClean="0">
                <a:latin typeface="Calibri" panose="020F0502020204030204" pitchFamily="34" charset="0"/>
              </a:rPr>
              <a:t>Ionic </a:t>
            </a:r>
            <a:r>
              <a:rPr lang="fr-FR" sz="1400" dirty="0" err="1" smtClean="0">
                <a:latin typeface="Calibri" panose="020F0502020204030204" pitchFamily="34" charset="0"/>
              </a:rPr>
              <a:t>icon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  <a:hlinkClick r:id="rId4"/>
              </a:rPr>
              <a:t>http</a:t>
            </a:r>
            <a:r>
              <a:rPr lang="fr-FR" sz="1400" dirty="0">
                <a:latin typeface="Calibri" panose="020F0502020204030204" pitchFamily="34" charset="0"/>
                <a:hlinkClick r:id="rId4"/>
              </a:rPr>
              <a:t>://ionicons.com/</a:t>
            </a:r>
            <a:endParaRPr lang="fr-FR" sz="1400" dirty="0">
              <a:latin typeface="Calibri" panose="020F0502020204030204" pitchFamily="34" charset="0"/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769997" y="3573016"/>
            <a:ext cx="460851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44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5184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3.    </a:t>
            </a:r>
            <a:r>
              <a:rPr lang="fr-FR" dirty="0" err="1" smtClean="0">
                <a:latin typeface="Calibri" panose="020F0502020204030204" pitchFamily="34" charset="0"/>
              </a:rPr>
              <a:t>Implement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conferences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list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ion-</a:t>
            </a:r>
            <a:r>
              <a:rPr lang="fr-FR" dirty="0" err="1">
                <a:latin typeface="Calibri" panose="020F0502020204030204" pitchFamily="34" charset="0"/>
              </a:rPr>
              <a:t>list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7504" y="1726818"/>
            <a:ext cx="50981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Conferences.html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&lt;ion-item&gt;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ng-repeat</a:t>
            </a:r>
            <a:r>
              <a:rPr lang="fr-FR" sz="1400" dirty="0" smtClean="0">
                <a:latin typeface="Calibri" panose="020F0502020204030204" pitchFamily="34" charset="0"/>
              </a:rPr>
              <a:t> on </a:t>
            </a:r>
            <a:r>
              <a:rPr lang="fr-FR" sz="1400" dirty="0" err="1" smtClean="0">
                <a:latin typeface="Calibri" panose="020F0502020204030204" pitchFamily="34" charset="0"/>
              </a:rPr>
              <a:t>conferences</a:t>
            </a:r>
            <a:r>
              <a:rPr lang="fr-FR" sz="1400" dirty="0" smtClean="0">
                <a:latin typeface="Calibri" panose="020F0502020204030204" pitchFamily="34" charset="0"/>
              </a:rPr>
              <a:t> ( </a:t>
            </a:r>
            <a:r>
              <a:rPr lang="fr-FR" sz="1400" i="1" dirty="0">
                <a:latin typeface="Calibri" panose="020F0502020204030204" pitchFamily="34" charset="0"/>
              </a:rPr>
              <a:t>filtre : | </a:t>
            </a:r>
            <a:r>
              <a:rPr lang="fr-FR" sz="1400" i="1" dirty="0" err="1">
                <a:latin typeface="Calibri" panose="020F0502020204030204" pitchFamily="34" charset="0"/>
              </a:rPr>
              <a:t>scheduleByConference:itemSchedule:search.day</a:t>
            </a:r>
            <a:r>
              <a:rPr lang="fr-FR" sz="1400" i="1" dirty="0">
                <a:latin typeface="Calibri" panose="020F0502020204030204" pitchFamily="34" charset="0"/>
              </a:rPr>
              <a:t> | </a:t>
            </a:r>
            <a:r>
              <a:rPr lang="fr-FR" sz="1400" i="1" dirty="0" err="1">
                <a:latin typeface="Calibri" panose="020F0502020204030204" pitchFamily="34" charset="0"/>
              </a:rPr>
              <a:t>orderBy</a:t>
            </a:r>
            <a:r>
              <a:rPr lang="fr-FR" sz="1400" i="1" dirty="0">
                <a:latin typeface="Calibri" panose="020F0502020204030204" pitchFamily="34" charset="0"/>
              </a:rPr>
              <a:t>:</a:t>
            </a:r>
            <a:r>
              <a:rPr lang="fr-FR" sz="1400" i="1" dirty="0" smtClean="0">
                <a:latin typeface="Calibri" panose="020F0502020204030204" pitchFamily="34" charset="0"/>
              </a:rPr>
              <a:t>'</a:t>
            </a:r>
            <a:r>
              <a:rPr lang="fr-FR" sz="1400" i="1" dirty="0" err="1" smtClean="0">
                <a:latin typeface="Calibri" panose="020F0502020204030204" pitchFamily="34" charset="0"/>
              </a:rPr>
              <a:t>where</a:t>
            </a:r>
            <a:r>
              <a:rPr lang="fr-FR" sz="1400" i="1" dirty="0" smtClean="0">
                <a:latin typeface="Calibri" panose="020F0502020204030204" pitchFamily="34" charset="0"/>
              </a:rPr>
              <a:t>‘</a:t>
            </a:r>
            <a:r>
              <a:rPr lang="fr-FR" sz="1400" dirty="0" smtClean="0">
                <a:latin typeface="Calibri" panose="020F0502020204030204" pitchFamily="34" charset="0"/>
              </a:rPr>
              <a:t>) and </a:t>
            </a:r>
            <a:r>
              <a:rPr lang="fr-FR" sz="1400" dirty="0" err="1" smtClean="0">
                <a:latin typeface="Calibri" panose="020F0502020204030204" pitchFamily="34" charset="0"/>
              </a:rPr>
              <a:t>when</a:t>
            </a:r>
            <a:r>
              <a:rPr lang="fr-FR" sz="1400" dirty="0" smtClean="0">
                <a:latin typeface="Calibri" panose="020F0502020204030204" pitchFamily="34" charset="0"/>
              </a:rPr>
              <a:t> click on a item, call </a:t>
            </a:r>
            <a:r>
              <a:rPr lang="fr-FR" sz="1400" i="1" dirty="0" err="1" smtClean="0">
                <a:latin typeface="Calibri" panose="020F0502020204030204" pitchFamily="34" charset="0"/>
              </a:rPr>
              <a:t>displayConference</a:t>
            </a:r>
            <a:r>
              <a:rPr lang="fr-FR" sz="1400" i="1" dirty="0" smtClean="0">
                <a:latin typeface="Calibri" panose="020F0502020204030204" pitchFamily="34" charset="0"/>
              </a:rPr>
              <a:t>(</a:t>
            </a:r>
            <a:r>
              <a:rPr lang="fr-FR" sz="1400" i="1" dirty="0" err="1" smtClean="0">
                <a:latin typeface="Calibri" panose="020F0502020204030204" pitchFamily="34" charset="0"/>
              </a:rPr>
              <a:t>conference</a:t>
            </a:r>
            <a:r>
              <a:rPr lang="fr-FR" sz="1400" i="1" dirty="0" smtClean="0">
                <a:latin typeface="Calibri" panose="020F0502020204030204" pitchFamily="34" charset="0"/>
              </a:rPr>
              <a:t>)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method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Detail_conference.html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Implement</a:t>
            </a:r>
            <a:r>
              <a:rPr lang="fr-FR" sz="1400" b="1" dirty="0" smtClean="0">
                <a:latin typeface="Calibri" panose="020F0502020204030204" pitchFamily="34" charset="0"/>
              </a:rPr>
              <a:t> a ion-</a:t>
            </a:r>
            <a:r>
              <a:rPr lang="fr-FR" sz="1400" b="1" dirty="0" err="1" smtClean="0">
                <a:latin typeface="Calibri" panose="020F0502020204030204" pitchFamily="34" charset="0"/>
              </a:rPr>
              <a:t>list</a:t>
            </a:r>
            <a:r>
              <a:rPr lang="fr-FR" sz="1400" b="1" dirty="0" smtClean="0">
                <a:latin typeface="Calibri" panose="020F0502020204030204" pitchFamily="34" charset="0"/>
              </a:rPr>
              <a:t> :</a:t>
            </a:r>
            <a:r>
              <a:rPr lang="fr-FR" sz="1400" b="1" dirty="0">
                <a:latin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</a:rPr>
              <a:t>for display </a:t>
            </a:r>
            <a:r>
              <a:rPr lang="fr-FR" sz="1400" dirty="0" err="1" smtClean="0">
                <a:latin typeface="Calibri" panose="020F0502020204030204" pitchFamily="34" charset="0"/>
              </a:rPr>
              <a:t>comments</a:t>
            </a:r>
            <a:endParaRPr lang="fr-FR" sz="1400" dirty="0" smtClean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129600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</a:rPr>
              <a:t>Modify</a:t>
            </a:r>
            <a:r>
              <a:rPr lang="fr-FR" b="1" dirty="0">
                <a:latin typeface="Calibri" panose="020F0502020204030204" pitchFamily="34" charset="0"/>
              </a:rPr>
              <a:t> the </a:t>
            </a:r>
            <a:r>
              <a:rPr lang="fr-FR" b="1" dirty="0" err="1">
                <a:latin typeface="Calibri" panose="020F0502020204030204" pitchFamily="34" charset="0"/>
              </a:rPr>
              <a:t>following</a:t>
            </a:r>
            <a:r>
              <a:rPr lang="fr-FR" b="1" dirty="0">
                <a:latin typeface="Calibri" panose="020F0502020204030204" pitchFamily="34" charset="0"/>
              </a:rPr>
              <a:t> files</a:t>
            </a:r>
          </a:p>
        </p:txBody>
      </p:sp>
      <p:pic>
        <p:nvPicPr>
          <p:cNvPr id="1026" name="Picture 2" descr="D:\Utilisateurs\A577163\Dropbox\Chargements appareil photo\Screenshot_2014-07-10-15-07-3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r="359"/>
          <a:stretch/>
        </p:blipFill>
        <p:spPr bwMode="auto">
          <a:xfrm>
            <a:off x="4313560" y="2918636"/>
            <a:ext cx="1739885" cy="2899810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Utilisateurs\A577163\Dropbox\Atos Worldline\Applications\TechForum2014\Documents\Publication-Promotion\Capture d'écran\Conferenc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073" y="1550299"/>
            <a:ext cx="2394689" cy="3991148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810345" y="554144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Ion-</a:t>
            </a:r>
            <a:r>
              <a:rPr lang="fr-FR" sz="1200" i="1" dirty="0" err="1" smtClean="0">
                <a:latin typeface="Calibri" panose="020F0502020204030204" pitchFamily="34" charset="0"/>
              </a:rPr>
              <a:t>list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35430" y="583146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Post a comment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829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4.    </a:t>
            </a:r>
            <a:r>
              <a:rPr lang="fr-FR" dirty="0" err="1" smtClean="0">
                <a:latin typeface="Calibri" panose="020F0502020204030204" pitchFamily="34" charset="0"/>
              </a:rPr>
              <a:t>Implement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Popup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with</a:t>
            </a:r>
            <a:r>
              <a:rPr lang="fr-FR" dirty="0">
                <a:latin typeface="Calibri" panose="020F0502020204030204" pitchFamily="34" charset="0"/>
              </a:rPr>
              <a:t> </a:t>
            </a:r>
            <a:r>
              <a:rPr lang="fr-FR" dirty="0" err="1">
                <a:latin typeface="Calibri" panose="020F0502020204030204" pitchFamily="34" charset="0"/>
              </a:rPr>
              <a:t>IonicPopup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726818"/>
            <a:ext cx="5328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AgendaController.js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IonicPopup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confirmPopup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ionic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fr-FR" sz="1400" dirty="0" smtClean="0">
                <a:latin typeface="Calibri" panose="020F0502020204030204" pitchFamily="34" charset="0"/>
              </a:rPr>
              <a:t>for </a:t>
            </a:r>
            <a:r>
              <a:rPr lang="fr-FR" sz="1400" dirty="0" err="1" smtClean="0">
                <a:latin typeface="Calibri" panose="020F0502020204030204" pitchFamily="34" charset="0"/>
              </a:rPr>
              <a:t>delete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conference</a:t>
            </a:r>
            <a:r>
              <a:rPr lang="fr-FR" sz="1400" dirty="0" smtClean="0">
                <a:latin typeface="Calibri" panose="020F0502020204030204" pitchFamily="34" charset="0"/>
              </a:rPr>
              <a:t> in agenda</a:t>
            </a:r>
            <a:endParaRPr lang="fr-FR" sz="1400" b="1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i="1" dirty="0" smtClean="0">
                <a:latin typeface="Calibri" panose="020F0502020204030204" pitchFamily="34" charset="0"/>
              </a:rPr>
              <a:t>ConferencesControllers.js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ionic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b="1" dirty="0" err="1" smtClean="0">
                <a:latin typeface="Calibri" panose="020F0502020204030204" pitchFamily="34" charset="0"/>
              </a:rPr>
              <a:t>Popup</a:t>
            </a:r>
            <a:r>
              <a:rPr lang="fr-FR" sz="1400" b="1" dirty="0" smtClean="0">
                <a:latin typeface="Calibri" panose="020F0502020204030204" pitchFamily="34" charset="0"/>
              </a:rPr>
              <a:t> : 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alert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when</a:t>
            </a:r>
            <a:r>
              <a:rPr lang="fr-FR" sz="1400" dirty="0" smtClean="0">
                <a:latin typeface="Calibri" panose="020F0502020204030204" pitchFamily="34" charset="0"/>
              </a:rPr>
              <a:t> internet </a:t>
            </a:r>
            <a:r>
              <a:rPr lang="fr-FR" sz="1400" dirty="0" err="1" smtClean="0">
                <a:latin typeface="Calibri" panose="020F0502020204030204" pitchFamily="34" charset="0"/>
              </a:rPr>
              <a:t>is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disable</a:t>
            </a:r>
            <a:r>
              <a:rPr lang="fr-FR" sz="1400" dirty="0" smtClean="0">
                <a:latin typeface="Calibri" panose="020F0502020204030204" pitchFamily="34" charset="0"/>
              </a:rPr>
              <a:t> on a </a:t>
            </a:r>
            <a:r>
              <a:rPr lang="fr-FR" sz="1400" i="1" dirty="0" err="1" smtClean="0">
                <a:latin typeface="Calibri" panose="020F0502020204030204" pitchFamily="34" charset="0"/>
              </a:rPr>
              <a:t>updateConference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method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Add</a:t>
            </a:r>
            <a:r>
              <a:rPr lang="fr-FR" sz="1400" b="1" dirty="0" smtClean="0">
                <a:latin typeface="Calibri" panose="020F0502020204030204" pitchFamily="34" charset="0"/>
              </a:rPr>
              <a:t> a </a:t>
            </a:r>
            <a:r>
              <a:rPr lang="fr-FR" sz="1400" b="1" dirty="0" err="1" smtClean="0">
                <a:latin typeface="Calibri" panose="020F0502020204030204" pitchFamily="34" charset="0"/>
              </a:rPr>
              <a:t>ionicLoading</a:t>
            </a:r>
            <a:r>
              <a:rPr lang="fr-FR" sz="1400" b="1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add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loading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retreive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conference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list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don’t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forget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hide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after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success</a:t>
            </a:r>
            <a:r>
              <a:rPr lang="fr-FR" sz="1400" dirty="0" smtClean="0">
                <a:latin typeface="Calibri" panose="020F0502020204030204" pitchFamily="34" charset="0"/>
              </a:rPr>
              <a:t> of </a:t>
            </a:r>
            <a:r>
              <a:rPr lang="fr-FR" sz="1400" dirty="0" err="1" smtClean="0">
                <a:latin typeface="Calibri" panose="020F0502020204030204" pitchFamily="34" charset="0"/>
              </a:rPr>
              <a:t>retreive</a:t>
            </a:r>
            <a:r>
              <a:rPr lang="fr-FR" sz="1400" dirty="0" smtClean="0">
                <a:latin typeface="Calibri" panose="020F0502020204030204" pitchFamily="34" charset="0"/>
              </a:rPr>
              <a:t> ( use « atos-loader.gif » in « </a:t>
            </a:r>
            <a:r>
              <a:rPr lang="fr-FR" sz="1400" dirty="0" err="1" smtClean="0">
                <a:latin typeface="Calibri" panose="020F0502020204030204" pitchFamily="34" charset="0"/>
              </a:rPr>
              <a:t>img</a:t>
            </a:r>
            <a:r>
              <a:rPr lang="fr-FR" sz="1400" dirty="0" smtClean="0">
                <a:latin typeface="Calibri" panose="020F0502020204030204" pitchFamily="34" charset="0"/>
              </a:rPr>
              <a:t> » </a:t>
            </a:r>
            <a:r>
              <a:rPr lang="fr-FR" sz="1400" dirty="0" err="1" smtClean="0">
                <a:latin typeface="Calibri" panose="020F0502020204030204" pitchFamily="34" charset="0"/>
              </a:rPr>
              <a:t>folder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  <a:r>
              <a:rPr lang="fr-FR" sz="1400" b="1" dirty="0" smtClean="0">
                <a:latin typeface="Calibri" panose="020F0502020204030204" pitchFamily="34" charset="0"/>
              </a:rPr>
              <a:t>.</a:t>
            </a:r>
            <a:endParaRPr lang="fr-FR" sz="1400" b="1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23528" y="129600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</a:rPr>
              <a:t>Modify</a:t>
            </a:r>
            <a:r>
              <a:rPr lang="fr-FR" b="1" dirty="0">
                <a:latin typeface="Calibri" panose="020F0502020204030204" pitchFamily="34" charset="0"/>
              </a:rPr>
              <a:t> the </a:t>
            </a:r>
            <a:r>
              <a:rPr lang="fr-FR" b="1" dirty="0" err="1">
                <a:latin typeface="Calibri" panose="020F0502020204030204" pitchFamily="34" charset="0"/>
              </a:rPr>
              <a:t>following</a:t>
            </a:r>
            <a:r>
              <a:rPr lang="fr-FR" b="1" dirty="0">
                <a:latin typeface="Calibri" panose="020F0502020204030204" pitchFamily="34" charset="0"/>
              </a:rPr>
              <a:t> files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39552" y="3917652"/>
            <a:ext cx="3509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latin typeface="Calibri" panose="020F0502020204030204" pitchFamily="34" charset="0"/>
                <a:hlinkClick r:id="rId3"/>
              </a:rPr>
              <a:t>http://ionicframework.com/docs/api/service/$ionicPopup</a:t>
            </a:r>
            <a:r>
              <a:rPr lang="fr-FR" sz="1000" dirty="0" smtClean="0">
                <a:latin typeface="Calibri" panose="020F0502020204030204" pitchFamily="34" charset="0"/>
                <a:hlinkClick r:id="rId3"/>
              </a:rPr>
              <a:t>/</a:t>
            </a:r>
            <a:endParaRPr lang="fr-FR" sz="1000" dirty="0" smtClean="0">
              <a:latin typeface="Calibri" panose="020F0502020204030204" pitchFamily="34" charset="0"/>
            </a:endParaRPr>
          </a:p>
          <a:p>
            <a:r>
              <a:rPr lang="fr-FR" sz="1000" dirty="0">
                <a:latin typeface="Calibri" panose="020F0502020204030204" pitchFamily="34" charset="0"/>
                <a:hlinkClick r:id="rId4"/>
              </a:rPr>
              <a:t>http://ionicframework.com/docs/api/service/$ionicLoading/</a:t>
            </a:r>
            <a:endParaRPr lang="fr-FR" sz="1000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D:\Utilisateurs\A577163\Dropbox\Atos Worldline\Applications\TechForum2014\Documents\Publication-Promotion\Capture d'écran\Update_conference_lis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7" t="36724" r="19759" b="40254"/>
          <a:stretch/>
        </p:blipFill>
        <p:spPr bwMode="auto">
          <a:xfrm>
            <a:off x="1896475" y="4565724"/>
            <a:ext cx="1836000" cy="1188000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Utilisateurs\A577163\Dropbox\Atos Worldline\Applications\TechForum2014\Documents\Publication-Promotion\Capture d'écran\Delete_conferenc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1480667"/>
            <a:ext cx="2395440" cy="39924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166403" y="589602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 smtClean="0">
                <a:latin typeface="Calibri" panose="020F0502020204030204" pitchFamily="34" charset="0"/>
              </a:rPr>
              <a:t>IonicLoader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417791" y="5505114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 smtClean="0">
                <a:latin typeface="Calibri" panose="020F0502020204030204" pitchFamily="34" charset="0"/>
              </a:rPr>
              <a:t>IonicConfirm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5.    </a:t>
            </a:r>
            <a:r>
              <a:rPr lang="fr-FR" dirty="0" err="1" smtClean="0">
                <a:latin typeface="Calibri" panose="020F0502020204030204" pitchFamily="34" charset="0"/>
              </a:rPr>
              <a:t>Integration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</a:rPr>
              <a:t>GPS Plugin</a:t>
            </a: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23528" y="1726818"/>
            <a:ext cx="56166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 err="1" smtClean="0">
                <a:latin typeface="Calibri" panose="020F0502020204030204" pitchFamily="34" charset="0"/>
              </a:rPr>
              <a:t>Download</a:t>
            </a:r>
            <a:r>
              <a:rPr lang="fr-FR" sz="1600" b="1" i="1" dirty="0" smtClean="0">
                <a:latin typeface="Calibri" panose="020F0502020204030204" pitchFamily="34" charset="0"/>
              </a:rPr>
              <a:t> and </a:t>
            </a:r>
            <a:r>
              <a:rPr lang="fr-FR" sz="1600" b="1" i="1" dirty="0" err="1" smtClean="0">
                <a:latin typeface="Calibri" panose="020F0502020204030204" pitchFamily="34" charset="0"/>
              </a:rPr>
              <a:t>integrate</a:t>
            </a:r>
            <a:r>
              <a:rPr lang="fr-FR" sz="1600" b="1" i="1" dirty="0" smtClean="0">
                <a:latin typeface="Calibri" panose="020F0502020204030204" pitchFamily="34" charset="0"/>
              </a:rPr>
              <a:t> a GPS plugin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Download</a:t>
            </a:r>
            <a:r>
              <a:rPr lang="fr-FR" sz="1400" dirty="0" smtClean="0">
                <a:latin typeface="Calibri" panose="020F0502020204030204" pitchFamily="34" charset="0"/>
              </a:rPr>
              <a:t> plugin by </a:t>
            </a:r>
            <a:r>
              <a:rPr lang="fr-FR" sz="1400" dirty="0" err="1">
                <a:latin typeface="Calibri" panose="020F0502020204030204" pitchFamily="34" charset="0"/>
              </a:rPr>
              <a:t>G</a:t>
            </a:r>
            <a:r>
              <a:rPr lang="fr-FR" sz="1400" dirty="0" err="1" smtClean="0">
                <a:latin typeface="Calibri" panose="020F0502020204030204" pitchFamily="34" charset="0"/>
              </a:rPr>
              <a:t>ithub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Calibri" panose="020F0502020204030204" pitchFamily="34" charset="0"/>
              </a:rPr>
              <a:t>Install plugin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.zip if </a:t>
            </a:r>
            <a:r>
              <a:rPr lang="fr-FR" sz="1400" dirty="0" err="1" smtClean="0">
                <a:latin typeface="Calibri" panose="020F0502020204030204" pitchFamily="34" charset="0"/>
              </a:rPr>
              <a:t>you</a:t>
            </a:r>
            <a:r>
              <a:rPr lang="fr-FR" sz="1400" dirty="0" smtClean="0">
                <a:latin typeface="Calibri" panose="020F0502020204030204" pitchFamily="34" charset="0"/>
              </a:rPr>
              <a:t> have a </a:t>
            </a:r>
            <a:r>
              <a:rPr lang="fr-FR" sz="1400" dirty="0" err="1" smtClean="0">
                <a:latin typeface="Calibri" panose="020F0502020204030204" pitchFamily="34" charset="0"/>
              </a:rPr>
              <a:t>some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proxy’s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problem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Don’t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forget</a:t>
            </a:r>
            <a:r>
              <a:rPr lang="fr-FR" sz="1400" dirty="0" smtClean="0">
                <a:latin typeface="Calibri" panose="020F0502020204030204" pitchFamily="34" charset="0"/>
              </a:rPr>
              <a:t> to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r>
              <a:rPr lang="fr-FR" sz="1400" dirty="0" smtClean="0">
                <a:latin typeface="Calibri" panose="020F0502020204030204" pitchFamily="34" charset="0"/>
              </a:rPr>
              <a:t> for « </a:t>
            </a:r>
            <a:r>
              <a:rPr lang="fr-FR" sz="1400" dirty="0" err="1" smtClean="0">
                <a:latin typeface="Calibri" panose="020F0502020204030204" pitchFamily="34" charset="0"/>
              </a:rPr>
              <a:t>install</a:t>
            </a:r>
            <a:r>
              <a:rPr lang="fr-FR" sz="1400" dirty="0" smtClean="0">
                <a:latin typeface="Calibri" panose="020F0502020204030204" pitchFamily="34" charset="0"/>
              </a:rPr>
              <a:t> » plugin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i="1" dirty="0" smtClean="0">
                <a:latin typeface="Calibri" panose="020F0502020204030204" pitchFamily="34" charset="0"/>
              </a:rPr>
              <a:t>In </a:t>
            </a:r>
            <a:r>
              <a:rPr lang="fr-FR" sz="1600" b="1" i="1" dirty="0" err="1" smtClean="0">
                <a:latin typeface="Calibri" panose="020F0502020204030204" pitchFamily="34" charset="0"/>
              </a:rPr>
              <a:t>AccessController</a:t>
            </a:r>
            <a:endParaRPr lang="fr-FR" sz="1600" b="1" i="1" dirty="0" smtClean="0"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Calibri" panose="020F0502020204030204" pitchFamily="34" charset="0"/>
              </a:rPr>
              <a:t>Implement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getMyPosition</a:t>
            </a:r>
            <a:r>
              <a:rPr lang="fr-FR" sz="1400" dirty="0" smtClean="0">
                <a:latin typeface="Calibri" panose="020F0502020204030204" pitchFamily="34" charset="0"/>
              </a:rPr>
              <a:t> for update a user </a:t>
            </a:r>
            <a:r>
              <a:rPr lang="fr-FR" sz="1400" dirty="0" err="1" smtClean="0">
                <a:latin typeface="Calibri" panose="020F0502020204030204" pitchFamily="34" charset="0"/>
              </a:rPr>
              <a:t>currentPosition</a:t>
            </a:r>
            <a:endParaRPr lang="fr-FR" sz="1400" dirty="0" smtClean="0">
              <a:latin typeface="Calibri" panose="020F0502020204030204" pitchFamily="34" charset="0"/>
            </a:endParaRPr>
          </a:p>
          <a:p>
            <a:pPr lvl="2"/>
            <a:r>
              <a:rPr lang="fr-FR" sz="1400" dirty="0" smtClean="0">
                <a:latin typeface="Calibri" panose="020F0502020204030204" pitchFamily="34" charset="0"/>
              </a:rPr>
              <a:t>Use a </a:t>
            </a:r>
            <a:r>
              <a:rPr lang="fr-FR" sz="1400" dirty="0" err="1" smtClean="0">
                <a:latin typeface="Calibri" panose="020F0502020204030204" pitchFamily="34" charset="0"/>
              </a:rPr>
              <a:t>apply</a:t>
            </a:r>
            <a:r>
              <a:rPr lang="fr-FR" sz="1400" dirty="0" smtClean="0">
                <a:latin typeface="Calibri" panose="020F0502020204030204" pitchFamily="34" charset="0"/>
              </a:rPr>
              <a:t>() to update position on interface</a:t>
            </a:r>
          </a:p>
          <a:p>
            <a:pPr lvl="2"/>
            <a:r>
              <a:rPr lang="fr-FR" sz="1400" dirty="0" smtClean="0">
                <a:latin typeface="Calibri" panose="020F0502020204030204" pitchFamily="34" charset="0"/>
              </a:rPr>
              <a:t>Update </a:t>
            </a:r>
            <a:r>
              <a:rPr lang="fr-FR" sz="1400" dirty="0" err="1" smtClean="0">
                <a:latin typeface="Calibri" panose="020F0502020204030204" pitchFamily="34" charset="0"/>
              </a:rPr>
              <a:t>map.marker</a:t>
            </a:r>
            <a:r>
              <a:rPr lang="fr-FR" sz="1400" dirty="0" smtClean="0">
                <a:latin typeface="Calibri" panose="020F0502020204030204" pitchFamily="34" charset="0"/>
              </a:rPr>
              <a:t> and </a:t>
            </a:r>
            <a:r>
              <a:rPr lang="fr-FR" sz="1400" dirty="0" err="1" smtClean="0">
                <a:latin typeface="Calibri" panose="020F0502020204030204" pitchFamily="34" charset="0"/>
              </a:rPr>
              <a:t>map.center</a:t>
            </a:r>
            <a:r>
              <a:rPr lang="fr-FR" sz="1400" dirty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a </a:t>
            </a:r>
            <a:r>
              <a:rPr lang="fr-FR" sz="1400" dirty="0" err="1" smtClean="0">
                <a:latin typeface="Calibri" panose="020F0502020204030204" pitchFamily="34" charset="0"/>
              </a:rPr>
              <a:t>current</a:t>
            </a:r>
            <a:r>
              <a:rPr lang="fr-FR" sz="1400" dirty="0" smtClean="0">
                <a:latin typeface="Calibri" panose="020F0502020204030204" pitchFamily="34" charset="0"/>
              </a:rPr>
              <a:t> position</a:t>
            </a:r>
          </a:p>
        </p:txBody>
      </p:sp>
      <p:pic>
        <p:nvPicPr>
          <p:cNvPr id="1027" name="Picture 3" descr="D:\Utilisateurs\A577163\Dropbox\Atos Worldline\Applications\TechForum2014\Documents\Publication-Promotion\Capture d'écran\Plan_acc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46500"/>
            <a:ext cx="2395440" cy="3992400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777832" y="5552457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Calibri" panose="020F0502020204030204" pitchFamily="34" charset="0"/>
              </a:rPr>
              <a:t>GPS Plugin</a:t>
            </a:r>
            <a:endParaRPr lang="fr-FR" sz="1200" i="1" dirty="0">
              <a:latin typeface="Calibri" panose="020F050202020403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663" y="4653136"/>
            <a:ext cx="1311457" cy="131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5840" y="413586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1100" dirty="0">
                <a:latin typeface="Calibri" panose="020F0502020204030204" pitchFamily="34" charset="0"/>
                <a:hlinkClick r:id="rId5"/>
              </a:rPr>
              <a:t>https://github.com/apache/cordova-plugin-geolocation</a:t>
            </a:r>
            <a:endParaRPr lang="fr-FR" sz="11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Application </a:t>
            </a:r>
            <a:r>
              <a:rPr lang="fr-FR" dirty="0" err="1" smtClean="0"/>
              <a:t>Advancement</a:t>
            </a:r>
            <a:r>
              <a:rPr lang="fr-FR" dirty="0" smtClean="0"/>
              <a:t> 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4" name="Rectangle 3"/>
          <p:cNvSpPr/>
          <p:nvPr/>
        </p:nvSpPr>
        <p:spPr>
          <a:xfrm>
            <a:off x="899592" y="834338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Calibri" panose="020F0502020204030204" pitchFamily="34" charset="0"/>
              </a:rPr>
              <a:t>6</a:t>
            </a:r>
            <a:r>
              <a:rPr lang="fr-FR" dirty="0" smtClean="0">
                <a:latin typeface="Calibri" panose="020F0502020204030204" pitchFamily="34" charset="0"/>
              </a:rPr>
              <a:t>.    </a:t>
            </a:r>
            <a:r>
              <a:rPr lang="fr-FR" dirty="0" err="1" smtClean="0">
                <a:latin typeface="Calibri" panose="020F0502020204030204" pitchFamily="34" charset="0"/>
              </a:rPr>
              <a:t>Build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>
                <a:latin typeface="Calibri" panose="020F0502020204030204" pitchFamily="34" charset="0"/>
              </a:rPr>
              <a:t>on Android</a:t>
            </a: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93908" y="1420936"/>
            <a:ext cx="54712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latin typeface="Calibri" panose="020F0502020204030204" pitchFamily="34" charset="0"/>
              </a:rPr>
              <a:t>Build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your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app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dirty="0" smtClean="0">
                <a:latin typeface="Calibri" panose="020F0502020204030204" pitchFamily="34" charset="0"/>
              </a:rPr>
              <a:t>=)</a:t>
            </a:r>
          </a:p>
          <a:p>
            <a:endParaRPr lang="fr-FR" sz="1600" dirty="0">
              <a:latin typeface="Calibri" panose="020F0502020204030204" pitchFamily="34" charset="0"/>
            </a:endParaRPr>
          </a:p>
          <a:p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300429" y="2251933"/>
            <a:ext cx="4058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Test (Real </a:t>
            </a:r>
            <a:r>
              <a:rPr lang="fr-FR" sz="1600" dirty="0" err="1" smtClean="0">
                <a:latin typeface="Calibri" panose="020F0502020204030204" pitchFamily="34" charset="0"/>
              </a:rPr>
              <a:t>device</a:t>
            </a:r>
            <a:r>
              <a:rPr lang="fr-FR" sz="1600" dirty="0" smtClean="0">
                <a:latin typeface="Calibri" panose="020F0502020204030204" pitchFamily="34" charset="0"/>
              </a:rPr>
              <a:t> ou </a:t>
            </a:r>
            <a:r>
              <a:rPr lang="fr-FR" sz="1600" dirty="0" err="1" smtClean="0">
                <a:latin typeface="Calibri" panose="020F0502020204030204" pitchFamily="34" charset="0"/>
              </a:rPr>
              <a:t>emulator</a:t>
            </a:r>
            <a:r>
              <a:rPr lang="fr-FR" sz="1600" dirty="0" smtClean="0">
                <a:latin typeface="Calibri" panose="020F0502020204030204" pitchFamily="34" charset="0"/>
              </a:rPr>
              <a:t> – </a:t>
            </a:r>
            <a:r>
              <a:rPr lang="fr-FR" sz="1600" dirty="0" err="1" smtClean="0">
                <a:latin typeface="Calibri" panose="020F0502020204030204" pitchFamily="34" charset="0"/>
              </a:rPr>
              <a:t>eclipse</a:t>
            </a:r>
            <a:r>
              <a:rPr lang="fr-FR" sz="1600" dirty="0" smtClean="0">
                <a:latin typeface="Calibri" panose="020F0502020204030204" pitchFamily="34" charset="0"/>
              </a:rPr>
              <a:t>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Sign</a:t>
            </a:r>
            <a:r>
              <a:rPr lang="fr-FR" sz="1600" dirty="0" smtClean="0">
                <a:latin typeface="Calibri" panose="020F0502020204030204" pitchFamily="34" charset="0"/>
              </a:rPr>
              <a:t> 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11" y="3284984"/>
            <a:ext cx="2857500" cy="24765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60" y="3983174"/>
            <a:ext cx="4752528" cy="1080120"/>
          </a:xfrm>
        </p:spPr>
        <p:txBody>
          <a:bodyPr/>
          <a:lstStyle/>
          <a:p>
            <a:r>
              <a:rPr lang="fr-FR" sz="1800" b="1" dirty="0" smtClean="0">
                <a:latin typeface="Calibri" panose="020F0502020204030204" pitchFamily="34" charset="0"/>
              </a:rPr>
              <a:t>You </a:t>
            </a:r>
            <a:r>
              <a:rPr lang="fr-FR" sz="1800" b="1" dirty="0" err="1" smtClean="0">
                <a:latin typeface="Calibri" panose="020F0502020204030204" pitchFamily="34" charset="0"/>
              </a:rPr>
              <a:t>can</a:t>
            </a:r>
            <a:r>
              <a:rPr lang="fr-FR" sz="1800" b="1" dirty="0" smtClean="0">
                <a:latin typeface="Calibri" panose="020F0502020204030204" pitchFamily="34" charset="0"/>
              </a:rPr>
              <a:t> </a:t>
            </a:r>
            <a:r>
              <a:rPr lang="fr-FR" sz="1800" b="1" dirty="0" err="1" smtClean="0">
                <a:latin typeface="Calibri" panose="020F0502020204030204" pitchFamily="34" charset="0"/>
              </a:rPr>
              <a:t>now</a:t>
            </a:r>
            <a:r>
              <a:rPr lang="fr-FR" sz="1800" b="1" dirty="0" smtClean="0">
                <a:latin typeface="Calibri" panose="020F0502020204030204" pitchFamily="34" charset="0"/>
              </a:rPr>
              <a:t> </a:t>
            </a:r>
          </a:p>
          <a:p>
            <a:pPr lvl="1"/>
            <a:r>
              <a:rPr lang="fr-FR" dirty="0" err="1" smtClean="0">
                <a:latin typeface="Calibri" panose="020F0502020204030204" pitchFamily="34" charset="0"/>
              </a:rPr>
              <a:t>Develop</a:t>
            </a:r>
            <a:r>
              <a:rPr lang="fr-FR" dirty="0" smtClean="0">
                <a:latin typeface="Calibri" panose="020F0502020204030204" pitchFamily="34" charset="0"/>
              </a:rPr>
              <a:t> an application </a:t>
            </a:r>
            <a:r>
              <a:rPr lang="fr-FR" dirty="0" err="1" smtClean="0">
                <a:latin typeface="Calibri" panose="020F0502020204030204" pitchFamily="34" charset="0"/>
              </a:rPr>
              <a:t>with</a:t>
            </a:r>
            <a:r>
              <a:rPr lang="fr-FR" dirty="0" smtClean="0">
                <a:latin typeface="Calibri" panose="020F0502020204030204" pitchFamily="34" charset="0"/>
              </a:rPr>
              <a:t> Cordova/Ionic</a:t>
            </a:r>
          </a:p>
          <a:p>
            <a:pPr lvl="1"/>
            <a:r>
              <a:rPr lang="fr-FR" dirty="0" err="1" smtClean="0">
                <a:latin typeface="Calibri" panose="020F0502020204030204" pitchFamily="34" charset="0"/>
              </a:rPr>
              <a:t>Build</a:t>
            </a:r>
            <a:r>
              <a:rPr lang="fr-FR" dirty="0" smtClean="0">
                <a:latin typeface="Calibri" panose="020F0502020204030204" pitchFamily="34" charset="0"/>
              </a:rPr>
              <a:t> and </a:t>
            </a:r>
            <a:r>
              <a:rPr lang="fr-FR" dirty="0" err="1" smtClean="0">
                <a:latin typeface="Calibri" panose="020F0502020204030204" pitchFamily="34" charset="0"/>
              </a:rPr>
              <a:t>deploy</a:t>
            </a:r>
            <a:r>
              <a:rPr lang="fr-FR" dirty="0" smtClean="0">
                <a:latin typeface="Calibri" panose="020F0502020204030204" pitchFamily="34" charset="0"/>
              </a:rPr>
              <a:t> a Cordova App</a:t>
            </a:r>
          </a:p>
        </p:txBody>
      </p:sp>
    </p:spTree>
    <p:extLst>
      <p:ext uri="{BB962C8B-B14F-4D97-AF65-F5344CB8AC3E}">
        <p14:creationId xmlns:p14="http://schemas.microsoft.com/office/powerpoint/2010/main" val="2078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 bwMode="auto">
          <a:xfrm>
            <a:off x="414663" y="476672"/>
            <a:ext cx="7829745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IIX. </a:t>
            </a:r>
            <a:r>
              <a:rPr lang="fr-FR" dirty="0" smtClean="0"/>
              <a:t>Conclusion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995519" y="3059869"/>
            <a:ext cx="4608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atin typeface="Calibri" panose="020F0502020204030204" pitchFamily="34" charset="0"/>
              </a:rPr>
              <a:t>Cordova / </a:t>
            </a:r>
            <a:r>
              <a:rPr lang="fr-FR" b="1" dirty="0" err="1" smtClean="0">
                <a:latin typeface="Calibri" panose="020F0502020204030204" pitchFamily="34" charset="0"/>
              </a:rPr>
              <a:t>Phonegap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is</a:t>
            </a:r>
            <a:r>
              <a:rPr lang="fr-FR" b="1" dirty="0" smtClean="0">
                <a:latin typeface="Calibri" panose="020F0502020204030204" pitchFamily="34" charset="0"/>
              </a:rPr>
              <a:t> </a:t>
            </a:r>
            <a:r>
              <a:rPr lang="fr-FR" b="1" dirty="0" err="1" smtClean="0">
                <a:latin typeface="Calibri" panose="020F0502020204030204" pitchFamily="34" charset="0"/>
              </a:rPr>
              <a:t>recommanded</a:t>
            </a:r>
            <a:r>
              <a:rPr lang="fr-FR" b="1" dirty="0" smtClean="0">
                <a:latin typeface="Calibri" panose="020F0502020204030204" pitchFamily="34" charset="0"/>
              </a:rPr>
              <a:t>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</a:t>
            </a:r>
            <a:r>
              <a:rPr lang="fr-FR" sz="1600" dirty="0" err="1" smtClean="0">
                <a:latin typeface="Calibri" panose="020F0502020204030204" pitchFamily="34" charset="0"/>
              </a:rPr>
              <a:t>showcase</a:t>
            </a:r>
            <a:r>
              <a:rPr lang="fr-FR" sz="1600" dirty="0" smtClean="0">
                <a:latin typeface="Calibri" panose="020F0502020204030204" pitchFamily="34" charset="0"/>
              </a:rPr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 simple application (CRUD)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20" y="350088"/>
            <a:ext cx="887263" cy="84955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49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800915" y="1547752"/>
            <a:ext cx="7742614" cy="1224136"/>
            <a:chOff x="995519" y="2060848"/>
            <a:chExt cx="7742614" cy="1224136"/>
          </a:xfrm>
        </p:grpSpPr>
        <p:sp>
          <p:nvSpPr>
            <p:cNvPr id="14" name="Rectangle à coins arrondis 13"/>
            <p:cNvSpPr/>
            <p:nvPr/>
          </p:nvSpPr>
          <p:spPr>
            <a:xfrm>
              <a:off x="995519" y="2060848"/>
              <a:ext cx="7742614" cy="122413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1260326" y="2406347"/>
              <a:ext cx="187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err="1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Hydribe</a:t>
              </a:r>
              <a:r>
                <a:rPr lang="fr-FR" dirty="0" smtClean="0"/>
                <a:t> </a:t>
              </a:r>
              <a:endParaRPr lang="fr-FR" dirty="0"/>
            </a:p>
          </p:txBody>
        </p:sp>
        <p:sp>
          <p:nvSpPr>
            <p:cNvPr id="8" name="Flèche vers le bas 7"/>
            <p:cNvSpPr/>
            <p:nvPr/>
          </p:nvSpPr>
          <p:spPr>
            <a:xfrm rot="16200000">
              <a:off x="3745392" y="2095369"/>
              <a:ext cx="485976" cy="1137016"/>
            </a:xfrm>
            <a:prstGeom prst="down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4584853" y="2406348"/>
              <a:ext cx="38884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FF0000"/>
                  </a:solidFill>
                </a:rPr>
                <a:t> </a:t>
              </a:r>
              <a:r>
                <a:rPr lang="fr-FR" sz="2800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L</a:t>
              </a:r>
              <a:r>
                <a:rPr lang="fr-FR" sz="2800" dirty="0" err="1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ow-cost</a:t>
              </a:r>
              <a:r>
                <a:rPr lang="fr-FR" sz="28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 </a:t>
              </a:r>
              <a:r>
                <a:rPr lang="fr-FR" sz="2800" dirty="0" err="1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development</a:t>
              </a:r>
              <a:r>
                <a:rPr lang="fr-FR" sz="28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 </a:t>
              </a:r>
              <a:endParaRPr lang="fr-FR" sz="2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0" name="Virage 9"/>
          <p:cNvSpPr/>
          <p:nvPr/>
        </p:nvSpPr>
        <p:spPr>
          <a:xfrm rot="10800000" flipH="1">
            <a:off x="1115616" y="4213753"/>
            <a:ext cx="792088" cy="1022781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19454" y="4367287"/>
            <a:ext cx="77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but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526956" y="4465207"/>
            <a:ext cx="307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</a:rPr>
              <a:t>Test on </a:t>
            </a:r>
            <a:r>
              <a:rPr lang="fr-FR" dirty="0" err="1" smtClean="0">
                <a:latin typeface="Calibri" panose="020F0502020204030204" pitchFamily="34" charset="0"/>
              </a:rPr>
              <a:t>several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devices</a:t>
            </a:r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latin typeface="Calibri" panose="020F0502020204030204" pitchFamily="34" charset="0"/>
              </a:rPr>
              <a:t>Add</a:t>
            </a:r>
            <a:r>
              <a:rPr lang="fr-FR" dirty="0" smtClean="0">
                <a:latin typeface="Calibri" panose="020F0502020204030204" pitchFamily="34" charset="0"/>
              </a:rPr>
              <a:t> more </a:t>
            </a:r>
            <a:r>
              <a:rPr lang="fr-FR" dirty="0" err="1" smtClean="0">
                <a:latin typeface="Calibri" panose="020F0502020204030204" pitchFamily="34" charset="0"/>
              </a:rPr>
              <a:t>functionnality</a:t>
            </a:r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latin typeface="Calibri" panose="020F0502020204030204" pitchFamily="34" charset="0"/>
              </a:rPr>
              <a:t>IOS </a:t>
            </a:r>
            <a:r>
              <a:rPr lang="fr-FR" dirty="0" err="1" smtClean="0">
                <a:latin typeface="Calibri" panose="020F0502020204030204" pitchFamily="34" charset="0"/>
              </a:rPr>
              <a:t>material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13" name="Accolade fermante 12"/>
          <p:cNvSpPr/>
          <p:nvPr/>
        </p:nvSpPr>
        <p:spPr>
          <a:xfrm>
            <a:off x="5292080" y="4551953"/>
            <a:ext cx="432048" cy="836584"/>
          </a:xfrm>
          <a:prstGeom prst="righ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D:\Utilisateurs\A577163\Downloads\iStock_000008556238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465" y="4193706"/>
            <a:ext cx="1686072" cy="126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5746031" y="5518897"/>
            <a:ext cx="301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Calibri" panose="020F0502020204030204" pitchFamily="34" charset="0"/>
              </a:rPr>
              <a:t>increase</a:t>
            </a:r>
            <a:r>
              <a:rPr lang="fr-FR" dirty="0">
                <a:latin typeface="Calibri" panose="020F0502020204030204" pitchFamily="34" charset="0"/>
              </a:rPr>
              <a:t> </a:t>
            </a:r>
            <a:r>
              <a:rPr lang="fr-FR" dirty="0" err="1" smtClean="0">
                <a:latin typeface="Calibri" panose="020F0502020204030204" pitchFamily="34" charset="0"/>
              </a:rPr>
              <a:t>development</a:t>
            </a:r>
            <a:r>
              <a:rPr lang="fr-FR" dirty="0" smtClean="0">
                <a:latin typeface="Calibri" panose="020F0502020204030204" pitchFamily="34" charset="0"/>
              </a:rPr>
              <a:t> </a:t>
            </a:r>
            <a:r>
              <a:rPr lang="fr-FR" dirty="0" err="1" smtClean="0">
                <a:latin typeface="Calibri" panose="020F0502020204030204" pitchFamily="34" charset="0"/>
              </a:rPr>
              <a:t>costs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6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643" y="1340768"/>
            <a:ext cx="8748713" cy="4633913"/>
          </a:xfrm>
        </p:spPr>
        <p:txBody>
          <a:bodyPr/>
          <a:lstStyle/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69875" lvl="1" indent="0">
              <a:buNone/>
            </a:pPr>
            <a:endParaRPr lang="en-US" dirty="0" smtClean="0"/>
          </a:p>
        </p:txBody>
      </p:sp>
      <p:sp>
        <p:nvSpPr>
          <p:cNvPr id="5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What is Phone Gap / Cordova</a:t>
            </a:r>
            <a:br>
              <a:rPr lang="en-GB" dirty="0" smtClean="0"/>
            </a:b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39" y="301298"/>
            <a:ext cx="1296144" cy="129614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5536" y="1598899"/>
            <a:ext cx="3096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alibri" panose="020F0502020204030204" pitchFamily="34" charset="0"/>
              </a:rPr>
              <a:t>Platforms</a:t>
            </a:r>
            <a:r>
              <a:rPr lang="fr-FR" dirty="0" smtClean="0">
                <a:latin typeface="Calibri" panose="020F0502020204030204" pitchFamily="34" charset="0"/>
              </a:rPr>
              <a:t> :</a:t>
            </a:r>
          </a:p>
          <a:p>
            <a:endParaRPr lang="fr-FR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Calibri" panose="020F0502020204030204" pitchFamily="34" charset="0"/>
              </a:rPr>
              <a:t>Amazon </a:t>
            </a:r>
            <a:r>
              <a:rPr lang="fr-FR" b="1" dirty="0" err="1">
                <a:latin typeface="Calibri" panose="020F0502020204030204" pitchFamily="34" charset="0"/>
              </a:rPr>
              <a:t>Fire</a:t>
            </a:r>
            <a:r>
              <a:rPr lang="fr-FR" b="1" dirty="0">
                <a:latin typeface="Calibri" panose="020F0502020204030204" pitchFamily="34" charset="0"/>
              </a:rPr>
              <a:t> </a:t>
            </a:r>
            <a:r>
              <a:rPr lang="fr-FR" b="1" dirty="0" smtClean="0">
                <a:latin typeface="Calibri" panose="020F0502020204030204" pitchFamily="34" charset="0"/>
              </a:rPr>
              <a:t>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Calibri" panose="020F0502020204030204" pitchFamily="34" charset="0"/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BlackBerry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FireFox</a:t>
            </a:r>
            <a:r>
              <a:rPr lang="fr-FR" b="1" dirty="0" smtClean="0">
                <a:latin typeface="Calibri" panose="020F0502020204030204" pitchFamily="34" charset="0"/>
              </a:rPr>
              <a:t>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iOS</a:t>
            </a:r>
            <a:endParaRPr lang="fr-FR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Ubuntu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Windows 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Calibri" panose="020F0502020204030204" pitchFamily="34" charset="0"/>
              </a:rPr>
              <a:t>Windows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Calibri" panose="020F0502020204030204" pitchFamily="34" charset="0"/>
              </a:rPr>
              <a:t>Tizen</a:t>
            </a:r>
            <a:endParaRPr lang="fr-FR" b="1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1347" y="2570769"/>
            <a:ext cx="48895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5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18777" y="4725144"/>
            <a:ext cx="1224136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674" name="Title 3"/>
          <p:cNvSpPr>
            <a:spLocks noGrp="1"/>
          </p:cNvSpPr>
          <p:nvPr>
            <p:ph type="ctrTitle"/>
          </p:nvPr>
        </p:nvSpPr>
        <p:spPr>
          <a:xfrm>
            <a:off x="2195513" y="1619250"/>
            <a:ext cx="4733925" cy="1246188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Thanks</a:t>
            </a:r>
          </a:p>
        </p:txBody>
      </p:sp>
      <p:sp>
        <p:nvSpPr>
          <p:cNvPr id="28675" name="Subtitle 4"/>
          <p:cNvSpPr txBox="1">
            <a:spLocks/>
          </p:cNvSpPr>
          <p:nvPr/>
        </p:nvSpPr>
        <p:spPr bwMode="auto">
          <a:xfrm>
            <a:off x="2184400" y="2105024"/>
            <a:ext cx="473551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2"/>
              </a:buClr>
              <a:buFont typeface="Lucida Sans Unicode" pitchFamily="34" charset="0"/>
              <a:buChar char="▶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950" indent="-285750" eaLnBrk="0" hangingPunct="0">
              <a:spcBef>
                <a:spcPts val="388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>
                <a:latin typeface="Calibri" panose="020F0502020204030204" pitchFamily="34" charset="0"/>
                <a:cs typeface="Arial" charset="0"/>
              </a:rPr>
              <a:t>For more information please contact</a:t>
            </a: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:</a:t>
            </a:r>
            <a:r>
              <a:rPr lang="en-US" altLang="de-DE" sz="1400" dirty="0">
                <a:latin typeface="Calibri" panose="020F0502020204030204" pitchFamily="34" charset="0"/>
                <a:cs typeface="Arial" charset="0"/>
              </a:rPr>
              <a:t/>
            </a:r>
            <a:br>
              <a:rPr lang="en-US" altLang="de-DE" sz="1400" dirty="0">
                <a:latin typeface="Calibri" panose="020F0502020204030204" pitchFamily="34" charset="0"/>
                <a:cs typeface="Arial" charset="0"/>
              </a:rPr>
            </a:br>
            <a:endParaRPr lang="en-US" altLang="de-DE" sz="1400" dirty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 smtClean="0">
                <a:latin typeface="Calibri" panose="020F0502020204030204" pitchFamily="34" charset="0"/>
                <a:cs typeface="Arial" charset="0"/>
                <a:hlinkClick r:id="rId3"/>
              </a:rPr>
              <a:t>maxime.gens@worldline.com</a:t>
            </a:r>
            <a:endParaRPr lang="en-US" altLang="de-DE" sz="1400" dirty="0" smtClean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endParaRPr lang="en-US" altLang="de-DE" sz="1400" dirty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buFont typeface="Lucida Sans Unicode" pitchFamily="34" charset="0"/>
              <a:buNone/>
            </a:pP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Training create by </a:t>
            </a:r>
            <a:r>
              <a:rPr lang="en-US" altLang="de-DE" sz="1400" b="1" dirty="0" smtClean="0">
                <a:latin typeface="Calibri" panose="020F0502020204030204" pitchFamily="34" charset="0"/>
                <a:cs typeface="Arial" charset="0"/>
              </a:rPr>
              <a:t>S.D.C.O</a:t>
            </a:r>
            <a:r>
              <a:rPr lang="en-US" altLang="de-DE" sz="1400" dirty="0" smtClean="0">
                <a:latin typeface="Calibri" panose="020F0502020204030204" pitchFamily="34" charset="0"/>
                <a:cs typeface="Arial" charset="0"/>
              </a:rPr>
              <a:t> – </a:t>
            </a:r>
            <a:r>
              <a:rPr lang="en-US" altLang="de-DE" sz="1200" dirty="0" smtClean="0">
                <a:latin typeface="Calibri" panose="020F0502020204030204" pitchFamily="34" charset="0"/>
                <a:cs typeface="Arial" charset="0"/>
              </a:rPr>
              <a:t>Web &amp; Mobile Framework</a:t>
            </a:r>
            <a:endParaRPr lang="en-US" altLang="de-DE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766749" y="4666347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30/06/2014</a:t>
            </a:r>
            <a:endParaRPr lang="fr-FR" sz="11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7018" y="3789040"/>
            <a:ext cx="7050003" cy="203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 bwMode="auto">
          <a:xfrm>
            <a:off x="303213" y="530225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/>
              <a:t>I. </a:t>
            </a:r>
            <a:r>
              <a:rPr lang="en-GB" dirty="0" smtClean="0"/>
              <a:t>Phone Gap Enterprise</a:t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419207" y="1700808"/>
            <a:ext cx="65167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panose="020F0502020204030204" pitchFamily="34" charset="0"/>
              </a:rPr>
              <a:t>Adobe : Phone Gap </a:t>
            </a:r>
            <a:r>
              <a:rPr lang="fr-FR" dirty="0" err="1" smtClean="0">
                <a:latin typeface="Calibri" panose="020F0502020204030204" pitchFamily="34" charset="0"/>
              </a:rPr>
              <a:t>Build</a:t>
            </a:r>
            <a:endParaRPr lang="fr-FR" dirty="0" smtClean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your</a:t>
            </a:r>
            <a:r>
              <a:rPr lang="fr-FR" sz="1600" dirty="0" smtClean="0">
                <a:latin typeface="Calibri" panose="020F0502020204030204" pitchFamily="34" charset="0"/>
              </a:rPr>
              <a:t> code for Android, IOS or Windows Phone… on the cloud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73430" y="3230313"/>
            <a:ext cx="2608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  <a:hlinkClick r:id="rId4"/>
              </a:rPr>
              <a:t>https://build.phonegap.com/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6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2899" y="506538"/>
            <a:ext cx="8748712" cy="755650"/>
          </a:xfrm>
        </p:spPr>
        <p:txBody>
          <a:bodyPr/>
          <a:lstStyle/>
          <a:p>
            <a:r>
              <a:rPr lang="en-GB" dirty="0"/>
              <a:t>I. Cordova </a:t>
            </a:r>
            <a:r>
              <a:rPr lang="en-GB" dirty="0" smtClean="0"/>
              <a:t>Example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07504" y="1628800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create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hello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com.example.hello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Creating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 new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project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with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name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and id "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com.example.hello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at location "/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home/gens/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mydev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/hello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library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www...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7504" y="285293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platform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add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Downloading </a:t>
            </a:r>
            <a:r>
              <a:rPr lang="en-US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library </a:t>
            </a:r>
            <a:r>
              <a:rPr lang="en-US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android... </a:t>
            </a:r>
            <a:endParaRPr lang="en-US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en-US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 </a:t>
            </a:r>
            <a:r>
              <a:rPr lang="en-US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complete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7504" y="4057601"/>
            <a:ext cx="4752528" cy="5847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build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 smtClean="0">
              <a:latin typeface="Shonar Bangla" panose="020B0502040204020203" pitchFamily="34" charset="0"/>
              <a:cs typeface="Shonar Bangla" panose="020B0502040204020203" pitchFamily="34" charset="0"/>
            </a:endParaRP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run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android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98620" y="1262188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Create</a:t>
            </a:r>
            <a:r>
              <a:rPr lang="fr-FR" sz="1600" dirty="0" smtClean="0">
                <a:latin typeface="Calibri" panose="020F0502020204030204" pitchFamily="34" charset="0"/>
              </a:rPr>
              <a:t> projet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9112" y="2458749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platform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9112" y="3683933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 APK ( or IPA… ) and </a:t>
            </a: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902" y="3756816"/>
            <a:ext cx="3596707" cy="238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403648" y="5085184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</a:rPr>
              <a:t>For a first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build</a:t>
            </a:r>
            <a:r>
              <a:rPr lang="fr-FR" sz="1600" dirty="0" smtClean="0">
                <a:latin typeface="Calibri" panose="020F0502020204030204" pitchFamily="34" charset="0"/>
              </a:rPr>
              <a:t>, </a:t>
            </a:r>
            <a:r>
              <a:rPr lang="fr-FR" sz="1600" dirty="0" err="1" smtClean="0">
                <a:latin typeface="Calibri" panose="020F0502020204030204" pitchFamily="34" charset="0"/>
              </a:rPr>
              <a:t>you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can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see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that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3538980" y="5229200"/>
            <a:ext cx="1177036" cy="360040"/>
          </a:xfrm>
          <a:prstGeom prst="rightArrow">
            <a:avLst>
              <a:gd name="adj1" fmla="val 50000"/>
              <a:gd name="adj2" fmla="val 78483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7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663" y="476672"/>
            <a:ext cx="8748712" cy="755650"/>
          </a:xfrm>
        </p:spPr>
        <p:txBody>
          <a:bodyPr/>
          <a:lstStyle/>
          <a:p>
            <a:r>
              <a:rPr lang="en-GB" dirty="0" smtClean="0"/>
              <a:t>II. </a:t>
            </a:r>
            <a:r>
              <a:rPr lang="fr-FR" dirty="0" err="1"/>
              <a:t>W</a:t>
            </a:r>
            <a:r>
              <a:rPr lang="fr-FR" dirty="0" err="1" smtClean="0"/>
              <a:t>orking</a:t>
            </a:r>
            <a:r>
              <a:rPr lang="fr-FR" dirty="0" smtClean="0"/>
              <a:t> </a:t>
            </a:r>
            <a:r>
              <a:rPr lang="fr-FR" dirty="0" err="1"/>
              <a:t>E</a:t>
            </a:r>
            <a:r>
              <a:rPr lang="fr-FR" dirty="0" err="1" smtClean="0"/>
              <a:t>nvironment</a:t>
            </a:r>
            <a:r>
              <a:rPr lang="fr-FR" b="0" dirty="0"/>
              <a:t> </a:t>
            </a:r>
            <a:r>
              <a:rPr lang="en-GB" dirty="0"/>
              <a:t/>
            </a:r>
            <a:br>
              <a:rPr lang="en-GB" dirty="0"/>
            </a:br>
            <a:endParaRPr lang="fr-FR" sz="1400" dirty="0"/>
          </a:p>
        </p:txBody>
      </p:sp>
      <p:sp>
        <p:nvSpPr>
          <p:cNvPr id="3" name="ZoneTexte 2"/>
          <p:cNvSpPr txBox="1"/>
          <p:nvPr/>
        </p:nvSpPr>
        <p:spPr>
          <a:xfrm>
            <a:off x="971600" y="8367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Installation</a:t>
            </a:r>
            <a:endParaRPr lang="fr-FR" b="1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5796" y="242835"/>
            <a:ext cx="1926417" cy="96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38425" y="1663933"/>
            <a:ext cx="8260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Node</a:t>
            </a:r>
            <a:r>
              <a:rPr lang="fr-FR" sz="1600" dirty="0" smtClean="0">
                <a:latin typeface="Calibri" panose="020F0502020204030204" pitchFamily="34" charset="0"/>
              </a:rPr>
              <a:t> JS : </a:t>
            </a:r>
            <a:r>
              <a:rPr lang="fr-FR" sz="1600" dirty="0">
                <a:latin typeface="Calibri" panose="020F0502020204030204" pitchFamily="34" charset="0"/>
                <a:hlinkClick r:id="rId4"/>
              </a:rPr>
              <a:t>http://nodejs.org</a:t>
            </a:r>
            <a:r>
              <a:rPr lang="fr-FR" sz="1600" dirty="0" smtClean="0">
                <a:latin typeface="Calibri" panose="020F0502020204030204" pitchFamily="34" charset="0"/>
                <a:hlinkClick r:id="rId4"/>
              </a:rPr>
              <a:t>/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Sdk </a:t>
            </a:r>
            <a:r>
              <a:rPr lang="fr-FR" sz="1600" dirty="0">
                <a:latin typeface="Calibri" panose="020F0502020204030204" pitchFamily="34" charset="0"/>
              </a:rPr>
              <a:t>Android : </a:t>
            </a:r>
            <a:r>
              <a:rPr lang="fr-FR" sz="1600" dirty="0">
                <a:latin typeface="Calibri" panose="020F0502020204030204" pitchFamily="34" charset="0"/>
                <a:hlinkClick r:id="rId5"/>
              </a:rPr>
              <a:t>http://</a:t>
            </a:r>
            <a:r>
              <a:rPr lang="fr-FR" sz="1600" dirty="0" smtClean="0">
                <a:latin typeface="Calibri" panose="020F0502020204030204" pitchFamily="34" charset="0"/>
                <a:hlinkClick r:id="rId5"/>
              </a:rPr>
              <a:t>developer.android.com/sdk/index.html#download</a:t>
            </a:r>
            <a:r>
              <a:rPr lang="fr-FR" sz="1600" dirty="0" smtClean="0">
                <a:latin typeface="Calibri" panose="020F0502020204030204" pitchFamily="34" charset="0"/>
              </a:rPr>
              <a:t> or Android ADT : </a:t>
            </a:r>
            <a:r>
              <a:rPr lang="fr-FR" sz="1600" dirty="0">
                <a:latin typeface="Calibri" panose="020F0502020204030204" pitchFamily="34" charset="0"/>
                <a:hlinkClick r:id="rId6"/>
              </a:rPr>
              <a:t>Bundle http://</a:t>
            </a:r>
            <a:r>
              <a:rPr lang="fr-FR" sz="1600" dirty="0" smtClean="0">
                <a:latin typeface="Calibri" panose="020F0502020204030204" pitchFamily="34" charset="0"/>
                <a:hlinkClick r:id="rId6"/>
              </a:rPr>
              <a:t>developer.android.com/sdk/index.html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>
                <a:latin typeface="Calibri" panose="020F0502020204030204" pitchFamily="34" charset="0"/>
              </a:rPr>
              <a:t>: </a:t>
            </a:r>
            <a:r>
              <a:rPr lang="fr-FR" sz="1600" dirty="0">
                <a:latin typeface="Calibri" panose="020F0502020204030204" pitchFamily="34" charset="0"/>
                <a:hlinkClick r:id="rId7"/>
              </a:rPr>
              <a:t>http://ant.apache.org/bindownload.cgi</a:t>
            </a:r>
            <a:endParaRPr lang="fr-FR" sz="16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Calibri" panose="020F0502020204030204" pitchFamily="34" charset="0"/>
              </a:rPr>
              <a:t>Run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07728" y="3029490"/>
            <a:ext cx="7704856" cy="3385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smtClean="0">
                <a:latin typeface="Shonar Bangla" panose="020B0502040204020203" pitchFamily="34" charset="0"/>
                <a:cs typeface="Shonar Bangla" panose="020B0502040204020203" pitchFamily="34" charset="0"/>
              </a:rPr>
              <a:t>npm install -g cordova</a:t>
            </a:r>
            <a:endParaRPr lang="fr-FR" sz="1600" dirty="0">
              <a:latin typeface="Shonar Bangla" panose="020B0502040204020203" pitchFamily="34" charset="0"/>
              <a:cs typeface="Shonar Bangla" panose="020B0502040204020203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79512" y="3732808"/>
            <a:ext cx="173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/>
              <a:t>SDK Android</a:t>
            </a:r>
            <a:endParaRPr lang="fr-FR" sz="1600" b="1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467544" y="4071362"/>
            <a:ext cx="8208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Java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« /bin » (in directory of JDK) to Environnement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(JAVA_HOME)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Calibri" panose="020F0502020204030204" pitchFamily="34" charset="0"/>
              </a:rPr>
              <a:t>Android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« /</a:t>
            </a:r>
            <a:r>
              <a:rPr lang="fr-FR" sz="1600" dirty="0" err="1" smtClean="0">
                <a:latin typeface="Calibri" panose="020F0502020204030204" pitchFamily="34" charset="0"/>
              </a:rPr>
              <a:t>tools</a:t>
            </a:r>
            <a:r>
              <a:rPr lang="fr-FR" sz="1600" dirty="0" smtClean="0">
                <a:latin typeface="Calibri" panose="020F0502020204030204" pitchFamily="34" charset="0"/>
              </a:rPr>
              <a:t> » and « /</a:t>
            </a:r>
            <a:r>
              <a:rPr lang="fr-FR" sz="1600" dirty="0" err="1" smtClean="0">
                <a:latin typeface="Calibri" panose="020F0502020204030204" pitchFamily="34" charset="0"/>
              </a:rPr>
              <a:t>platform-tools</a:t>
            </a:r>
            <a:r>
              <a:rPr lang="fr-FR" sz="1600" dirty="0" smtClean="0">
                <a:latin typeface="Calibri" panose="020F0502020204030204" pitchFamily="34" charset="0"/>
              </a:rPr>
              <a:t> » (in directory to </a:t>
            </a:r>
            <a:r>
              <a:rPr lang="fr-FR" sz="1600" dirty="0" err="1" smtClean="0">
                <a:latin typeface="Calibri" panose="020F0502020204030204" pitchFamily="34" charset="0"/>
              </a:rPr>
              <a:t>sdk</a:t>
            </a:r>
            <a:r>
              <a:rPr lang="fr-FR" sz="1600" dirty="0" smtClean="0">
                <a:latin typeface="Calibri" panose="020F0502020204030204" pitchFamily="34" charset="0"/>
              </a:rPr>
              <a:t> Android) to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(ANDROID_HOME)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: </a:t>
            </a:r>
            <a:r>
              <a:rPr lang="fr-FR" sz="1600" dirty="0" err="1" smtClean="0">
                <a:latin typeface="Calibri" panose="020F0502020204030204" pitchFamily="34" charset="0"/>
              </a:rPr>
              <a:t>Add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ant</a:t>
            </a:r>
            <a:r>
              <a:rPr lang="fr-FR" sz="1600" dirty="0" smtClean="0">
                <a:latin typeface="Calibri" panose="020F0502020204030204" pitchFamily="34" charset="0"/>
              </a:rPr>
              <a:t> directory to </a:t>
            </a:r>
            <a:r>
              <a:rPr lang="fr-FR" sz="1600" dirty="0" err="1" smtClean="0">
                <a:latin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</a:rPr>
              <a:t> (ANT_HOME)</a:t>
            </a:r>
            <a:endParaRPr lang="fr-FR" sz="1600" dirty="0">
              <a:latin typeface="Calibri" panose="020F050202020403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25641" y="5557148"/>
            <a:ext cx="1732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 smtClean="0"/>
              <a:t>SDK </a:t>
            </a:r>
            <a:r>
              <a:rPr lang="fr-FR" sz="1600" b="1" i="1" dirty="0" err="1" smtClean="0"/>
              <a:t>iOS</a:t>
            </a:r>
            <a:endParaRPr lang="fr-FR" sz="1600" b="1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626076" y="5819943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Calibri" panose="020F0502020204030204" pitchFamily="34" charset="0"/>
              </a:rPr>
              <a:t>Launch</a:t>
            </a:r>
            <a:r>
              <a:rPr lang="fr-FR" sz="1600" dirty="0" smtClean="0">
                <a:latin typeface="Calibri" panose="020F0502020204030204" pitchFamily="34" charset="0"/>
              </a:rPr>
              <a:t> « </a:t>
            </a:r>
            <a:r>
              <a:rPr lang="fr-FR" sz="1600" dirty="0" err="1" smtClean="0">
                <a:latin typeface="Calibri" panose="020F0502020204030204" pitchFamily="34" charset="0"/>
              </a:rPr>
              <a:t>Xcode</a:t>
            </a:r>
            <a:r>
              <a:rPr lang="fr-FR" sz="1600" dirty="0" smtClean="0">
                <a:latin typeface="Calibri" panose="020F0502020204030204" pitchFamily="34" charset="0"/>
              </a:rPr>
              <a:t> ». Ios </a:t>
            </a:r>
            <a:r>
              <a:rPr lang="fr-FR" sz="1600" dirty="0" err="1" smtClean="0">
                <a:latin typeface="Calibri" panose="020F0502020204030204" pitchFamily="34" charset="0"/>
              </a:rPr>
              <a:t>librairy</a:t>
            </a:r>
            <a:r>
              <a:rPr lang="fr-FR" sz="1600" dirty="0" smtClean="0">
                <a:latin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</a:rPr>
              <a:t>automatic</a:t>
            </a:r>
            <a:r>
              <a:rPr lang="fr-FR" sz="1600" dirty="0" smtClean="0">
                <a:latin typeface="Calibri" panose="020F0502020204030204" pitchFamily="34" charset="0"/>
              </a:rPr>
              <a:t> installation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38425" y="5203205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Test in </a:t>
            </a:r>
            <a:r>
              <a:rPr lang="fr-FR" sz="1400" b="1" i="1" dirty="0" err="1" smtClean="0"/>
              <a:t>shell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with</a:t>
            </a:r>
            <a:r>
              <a:rPr lang="fr-FR" sz="1400" b="1" i="1" dirty="0" smtClean="0"/>
              <a:t> « </a:t>
            </a:r>
            <a:r>
              <a:rPr lang="fr-FR" sz="1400" b="1" i="1" dirty="0" err="1" smtClean="0"/>
              <a:t>android</a:t>
            </a:r>
            <a:r>
              <a:rPr lang="fr-FR" sz="1400" b="1" i="1" dirty="0" smtClean="0"/>
              <a:t> » « java » « </a:t>
            </a:r>
            <a:r>
              <a:rPr lang="fr-FR" sz="1400" b="1" i="1" dirty="0" err="1" smtClean="0"/>
              <a:t>ant</a:t>
            </a:r>
            <a:r>
              <a:rPr lang="fr-FR" sz="1400" b="1" i="1" dirty="0" smtClean="0"/>
              <a:t> »</a:t>
            </a:r>
          </a:p>
          <a:p>
            <a:pPr algn="ctr"/>
            <a:r>
              <a:rPr lang="fr-FR" sz="1400" b="1" i="1" dirty="0"/>
              <a:t>	</a:t>
            </a:r>
            <a:r>
              <a:rPr lang="fr-FR" sz="1400" b="1" i="1" dirty="0" smtClean="0"/>
              <a:t>If </a:t>
            </a:r>
            <a:r>
              <a:rPr lang="fr-FR" sz="1400" b="1" i="1" dirty="0" err="1" smtClean="0"/>
              <a:t>it</a:t>
            </a:r>
            <a:r>
              <a:rPr lang="fr-FR" sz="1400" b="1" i="1" dirty="0" smtClean="0"/>
              <a:t> </a:t>
            </a:r>
            <a:r>
              <a:rPr lang="fr-FR" sz="1400" b="1" i="1" dirty="0" err="1" smtClean="0"/>
              <a:t>works</a:t>
            </a:r>
            <a:r>
              <a:rPr lang="fr-FR" sz="1400" b="1" i="1" dirty="0" smtClean="0"/>
              <a:t> =  </a:t>
            </a:r>
            <a:r>
              <a:rPr lang="fr-FR" sz="1400" b="1" i="1" dirty="0" err="1" smtClean="0"/>
              <a:t>it’s</a:t>
            </a:r>
            <a:r>
              <a:rPr lang="fr-FR" sz="1400" b="1" i="1" dirty="0" smtClean="0"/>
              <a:t> ok. Restart console</a:t>
            </a:r>
            <a:endParaRPr lang="fr-FR" sz="1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5423319" y="1268760"/>
            <a:ext cx="337889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err="1" smtClean="0">
                <a:latin typeface="Calibri" panose="020F0502020204030204" pitchFamily="34" charset="0"/>
              </a:rPr>
              <a:t>NodeJS</a:t>
            </a:r>
            <a:r>
              <a:rPr lang="en-US" sz="1200" b="1" dirty="0" smtClean="0">
                <a:latin typeface="Calibri" panose="020F0502020204030204" pitchFamily="34" charset="0"/>
              </a:rPr>
              <a:t> proxy</a:t>
            </a:r>
            <a:r>
              <a:rPr lang="en-US" sz="1200" dirty="0" smtClean="0">
                <a:latin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</a:rPr>
              <a:t>	</a:t>
            </a:r>
            <a:endParaRPr lang="en-US" sz="1200" dirty="0" smtClean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 smtClean="0">
                <a:latin typeface="Calibri" panose="020F0502020204030204" pitchFamily="34" charset="0"/>
              </a:rPr>
              <a:t>npm</a:t>
            </a:r>
            <a:r>
              <a:rPr lang="en-US" sz="1200" dirty="0" smtClean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config</a:t>
            </a:r>
            <a:r>
              <a:rPr lang="en-US" sz="1200" dirty="0">
                <a:latin typeface="Calibri" panose="020F0502020204030204" pitchFamily="34" charset="0"/>
              </a:rPr>
              <a:t> set proxy </a:t>
            </a:r>
            <a:r>
              <a:rPr lang="en-US" sz="1200" u="sng" dirty="0">
                <a:latin typeface="Calibri" panose="020F0502020204030204" pitchFamily="34" charset="0"/>
                <a:hlinkClick r:id="rId8"/>
              </a:rPr>
              <a:t>http://proxy:3128</a:t>
            </a:r>
            <a:endParaRPr lang="fr-FR" sz="1200" dirty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 err="1">
                <a:latin typeface="Calibri" panose="020F0502020204030204" pitchFamily="34" charset="0"/>
              </a:rPr>
              <a:t>npm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config</a:t>
            </a:r>
            <a:r>
              <a:rPr lang="en-US" sz="1200" dirty="0">
                <a:latin typeface="Calibri" panose="020F0502020204030204" pitchFamily="34" charset="0"/>
              </a:rPr>
              <a:t> set https-proxy </a:t>
            </a:r>
            <a:r>
              <a:rPr lang="en-US" sz="1200" u="sng" dirty="0">
                <a:latin typeface="Calibri" panose="020F0502020204030204" pitchFamily="34" charset="0"/>
                <a:hlinkClick r:id="rId8"/>
              </a:rPr>
              <a:t>http://proxy:3128</a:t>
            </a:r>
            <a:endParaRPr lang="fr-FR" sz="1200" dirty="0">
              <a:latin typeface="Calibri" panose="020F0502020204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907728" y="3409255"/>
            <a:ext cx="3492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</a:rPr>
              <a:t>-g : for global installation in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computer</a:t>
            </a:r>
            <a:endParaRPr lang="fr-FR" sz="1400" dirty="0">
              <a:latin typeface="Calibri" panose="020F0502020204030204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8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 bwMode="auto">
          <a:xfrm>
            <a:off x="414663" y="476672"/>
            <a:ext cx="874871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9pPr>
          </a:lstStyle>
          <a:p>
            <a:r>
              <a:rPr lang="en-GB" dirty="0" smtClean="0"/>
              <a:t>II. </a:t>
            </a:r>
            <a:r>
              <a:rPr lang="fr-FR" dirty="0" err="1" smtClean="0"/>
              <a:t>Working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b="0" dirty="0" smtClean="0"/>
              <a:t> </a:t>
            </a:r>
            <a:r>
              <a:rPr lang="en-GB" dirty="0" smtClean="0"/>
              <a:t/>
            </a:r>
            <a:br>
              <a:rPr lang="en-GB" dirty="0" smtClean="0"/>
            </a:b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107504" y="1772816"/>
            <a:ext cx="8784976" cy="8309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create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MonProjet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com.atos.hello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Creating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a new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project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with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name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"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HelloWorld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and id "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com.atos.hello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" at location "/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home/gens/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mydev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/</a:t>
            </a:r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MonProjet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" </a:t>
            </a:r>
          </a:p>
          <a:p>
            <a:r>
              <a:rPr lang="fr-FR" sz="1600" dirty="0" err="1" smtClean="0">
                <a:latin typeface="Shonar Bangla" panose="020B0502040204020203" pitchFamily="34" charset="0"/>
                <a:cs typeface="Shonar Bangla" panose="020B0502040204020203" pitchFamily="34" charset="0"/>
              </a:rPr>
              <a:t>Downloading</a:t>
            </a:r>
            <a:r>
              <a:rPr lang="fr-FR" sz="1600" dirty="0" smtClean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cordova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dirty="0" err="1">
                <a:latin typeface="Shonar Bangla" panose="020B0502040204020203" pitchFamily="34" charset="0"/>
                <a:cs typeface="Shonar Bangla" panose="020B0502040204020203" pitchFamily="34" charset="0"/>
              </a:rPr>
              <a:t>library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 </a:t>
            </a:r>
            <a:r>
              <a:rPr lang="fr-FR" sz="1600" b="1" dirty="0">
                <a:latin typeface="Shonar Bangla" panose="020B0502040204020203" pitchFamily="34" charset="0"/>
                <a:cs typeface="Shonar Bangla" panose="020B0502040204020203" pitchFamily="34" charset="0"/>
              </a:rPr>
              <a:t>for </a:t>
            </a:r>
            <a:r>
              <a:rPr lang="fr-FR" sz="1600" dirty="0">
                <a:latin typeface="Shonar Bangla" panose="020B0502040204020203" pitchFamily="34" charset="0"/>
                <a:cs typeface="Shonar Bangla" panose="020B0502040204020203" pitchFamily="34" charset="0"/>
              </a:rPr>
              <a:t>www...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42733" y="1418898"/>
            <a:ext cx="302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latin typeface="Calibri" panose="020F0502020204030204" pitchFamily="34" charset="0"/>
              </a:rPr>
              <a:t>Start a projet</a:t>
            </a:r>
            <a:endParaRPr lang="fr-FR" sz="1600" b="1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D:\Utilisateurs\A577163\Pictures\c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3016"/>
            <a:ext cx="133165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251520" y="3255705"/>
            <a:ext cx="250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 smtClean="0">
                <a:latin typeface="Calibri" panose="020F0502020204030204" pitchFamily="34" charset="0"/>
              </a:rPr>
              <a:t>Folder</a:t>
            </a:r>
            <a:r>
              <a:rPr lang="fr-FR" sz="1600" b="1" dirty="0" smtClean="0">
                <a:latin typeface="Calibri" panose="020F0502020204030204" pitchFamily="34" charset="0"/>
              </a:rPr>
              <a:t> structure</a:t>
            </a:r>
            <a:endParaRPr lang="fr-FR" sz="1600" b="1" dirty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987824" y="3789040"/>
            <a:ext cx="6012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Hooks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  <a:r>
              <a:rPr lang="fr-FR" sz="1400" dirty="0" smtClean="0">
                <a:latin typeface="Calibri" panose="020F0502020204030204" pitchFamily="34" charset="0"/>
              </a:rPr>
              <a:t>To store a custom command for </a:t>
            </a:r>
            <a:r>
              <a:rPr lang="fr-FR" sz="1400" dirty="0" err="1" smtClean="0">
                <a:latin typeface="Calibri" panose="020F0502020204030204" pitchFamily="34" charset="0"/>
              </a:rPr>
              <a:t>cordova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Merges</a:t>
            </a:r>
            <a:r>
              <a:rPr lang="fr-FR" sz="1400" b="1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folder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merge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</a:rPr>
              <a:t> www, </a:t>
            </a:r>
            <a:r>
              <a:rPr lang="fr-FR" sz="1400" dirty="0" err="1" smtClean="0">
                <a:latin typeface="Calibri" panose="020F0502020204030204" pitchFamily="34" charset="0"/>
              </a:rPr>
              <a:t>example</a:t>
            </a:r>
            <a:r>
              <a:rPr lang="fr-FR" sz="1400" dirty="0" smtClean="0">
                <a:latin typeface="Calibri" panose="020F0502020204030204" pitchFamily="34" charset="0"/>
              </a:rPr>
              <a:t> : </a:t>
            </a:r>
            <a:r>
              <a:rPr lang="fr-FR" sz="1400" dirty="0" err="1" smtClean="0">
                <a:latin typeface="Calibri" panose="020F0502020204030204" pitchFamily="34" charset="0"/>
              </a:rPr>
              <a:t>specific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css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android</a:t>
            </a:r>
            <a:r>
              <a:rPr lang="fr-FR" sz="1400" dirty="0" smtClean="0">
                <a:latin typeface="Calibri" panose="020F0502020204030204" pitchFamily="34" charset="0"/>
              </a:rPr>
              <a:t> or </a:t>
            </a:r>
            <a:r>
              <a:rPr lang="fr-FR" sz="1400" dirty="0" err="1" smtClean="0">
                <a:latin typeface="Calibri" panose="020F0502020204030204" pitchFamily="34" charset="0"/>
              </a:rPr>
              <a:t>ios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endParaRPr lang="fr-FR" sz="1400" b="1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err="1" smtClean="0">
                <a:latin typeface="Calibri" panose="020F0502020204030204" pitchFamily="34" charset="0"/>
              </a:rPr>
              <a:t>Platforms</a:t>
            </a:r>
            <a:r>
              <a:rPr lang="fr-FR" sz="1400" dirty="0" smtClean="0">
                <a:latin typeface="Calibri" panose="020F0502020204030204" pitchFamily="34" charset="0"/>
              </a:rPr>
              <a:t>: </a:t>
            </a:r>
            <a:r>
              <a:rPr lang="fr-FR" sz="1400" dirty="0" err="1" smtClean="0">
                <a:latin typeface="Calibri" panose="020F0502020204030204" pitchFamily="34" charset="0"/>
              </a:rPr>
              <a:t>Build</a:t>
            </a:r>
            <a:r>
              <a:rPr lang="fr-FR" sz="1400" dirty="0" smtClean="0">
                <a:latin typeface="Calibri" panose="020F0502020204030204" pitchFamily="34" charset="0"/>
              </a:rPr>
              <a:t> for Android, Ios, Windows phone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Plugins</a:t>
            </a:r>
            <a:r>
              <a:rPr lang="fr-FR" sz="1400" dirty="0" smtClean="0">
                <a:latin typeface="Calibri" panose="020F0502020204030204" pitchFamily="34" charset="0"/>
              </a:rPr>
              <a:t> : plugins </a:t>
            </a:r>
            <a:r>
              <a:rPr lang="fr-FR" sz="1400" dirty="0" err="1" smtClean="0">
                <a:latin typeface="Calibri" panose="020F0502020204030204" pitchFamily="34" charset="0"/>
              </a:rPr>
              <a:t>added</a:t>
            </a:r>
            <a:r>
              <a:rPr lang="fr-FR" sz="1400" dirty="0" smtClean="0">
                <a:latin typeface="Calibri" panose="020F0502020204030204" pitchFamily="34" charset="0"/>
              </a:rPr>
              <a:t> for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www</a:t>
            </a:r>
            <a:r>
              <a:rPr lang="fr-FR" sz="1400" dirty="0" smtClean="0">
                <a:latin typeface="Calibri" panose="020F0502020204030204" pitchFamily="34" charset="0"/>
              </a:rPr>
              <a:t> : code html – </a:t>
            </a:r>
            <a:r>
              <a:rPr lang="fr-FR" sz="1400" dirty="0" err="1" smtClean="0">
                <a:latin typeface="Calibri" panose="020F0502020204030204" pitchFamily="34" charset="0"/>
              </a:rPr>
              <a:t>css</a:t>
            </a:r>
            <a:r>
              <a:rPr lang="fr-FR" sz="1400" dirty="0" smtClean="0">
                <a:latin typeface="Calibri" panose="020F0502020204030204" pitchFamily="34" charset="0"/>
              </a:rPr>
              <a:t> – </a:t>
            </a:r>
            <a:r>
              <a:rPr lang="fr-FR" sz="1400" dirty="0" err="1" smtClean="0">
                <a:latin typeface="Calibri" panose="020F0502020204030204" pitchFamily="34" charset="0"/>
              </a:rPr>
              <a:t>javascript</a:t>
            </a:r>
            <a:r>
              <a:rPr lang="fr-FR" sz="1400" dirty="0" smtClean="0">
                <a:latin typeface="Calibri" panose="020F0502020204030204" pitchFamily="34" charset="0"/>
              </a:rPr>
              <a:t> – </a:t>
            </a:r>
            <a:r>
              <a:rPr lang="fr-FR" sz="1400" dirty="0" err="1" smtClean="0">
                <a:latin typeface="Calibri" panose="020F0502020204030204" pitchFamily="34" charset="0"/>
              </a:rPr>
              <a:t>picture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etc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 smtClean="0">
                <a:latin typeface="Calibri" panose="020F0502020204030204" pitchFamily="34" charset="0"/>
              </a:rPr>
              <a:t>Config.xml</a:t>
            </a:r>
            <a:r>
              <a:rPr lang="fr-FR" sz="1400" dirty="0" smtClean="0">
                <a:latin typeface="Calibri" panose="020F0502020204030204" pitchFamily="34" charset="0"/>
              </a:rPr>
              <a:t> : Configuration file for </a:t>
            </a:r>
            <a:r>
              <a:rPr lang="fr-FR" sz="1400" dirty="0" err="1" smtClean="0">
                <a:latin typeface="Calibri" panose="020F0502020204030204" pitchFamily="34" charset="0"/>
              </a:rPr>
              <a:t>your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app</a:t>
            </a:r>
            <a:r>
              <a:rPr lang="fr-FR" sz="1400" dirty="0" smtClean="0">
                <a:latin typeface="Calibri" panose="020F0502020204030204" pitchFamily="34" charset="0"/>
              </a:rPr>
              <a:t> (</a:t>
            </a:r>
            <a:r>
              <a:rPr lang="fr-FR" sz="1400" dirty="0" err="1" smtClean="0">
                <a:latin typeface="Calibri" panose="020F0502020204030204" pitchFamily="34" charset="0"/>
              </a:rPr>
              <a:t>fullscreen</a:t>
            </a:r>
            <a:r>
              <a:rPr lang="fr-FR" sz="1400" dirty="0" smtClean="0">
                <a:latin typeface="Calibri" panose="020F0502020204030204" pitchFamily="34" charset="0"/>
              </a:rPr>
              <a:t>, version </a:t>
            </a:r>
            <a:r>
              <a:rPr lang="fr-FR" sz="1400" dirty="0" err="1" smtClean="0">
                <a:latin typeface="Calibri" panose="020F0502020204030204" pitchFamily="34" charset="0"/>
              </a:rPr>
              <a:t>number</a:t>
            </a:r>
            <a:r>
              <a:rPr lang="fr-FR" sz="1400" dirty="0" smtClean="0">
                <a:latin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</a:rPr>
              <a:t>etc</a:t>
            </a:r>
            <a:r>
              <a:rPr lang="fr-FR" sz="1400" dirty="0" smtClean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971600" y="8367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/>
              <a:t>Start and structure </a:t>
            </a:r>
            <a:r>
              <a:rPr lang="fr-FR" b="1" i="1" dirty="0" err="1" smtClean="0"/>
              <a:t>project</a:t>
            </a:r>
            <a:endParaRPr lang="fr-FR" b="1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8234077" y="583546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1D08E13-980D-4B3B-85BE-6F33A1C76FE8}" type="slidenum">
              <a:rPr lang="fr-FR" sz="1000" smtClean="0">
                <a:latin typeface="Calibri" panose="020F0502020204030204" pitchFamily="34" charset="0"/>
              </a:rPr>
              <a:t>9</a:t>
            </a:fld>
            <a:r>
              <a:rPr lang="fr-FR" sz="1000" dirty="0" smtClean="0">
                <a:latin typeface="Calibri" panose="020F0502020204030204" pitchFamily="34" charset="0"/>
              </a:rPr>
              <a:t>/43</a:t>
            </a:r>
            <a:endParaRPr lang="fr-FR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3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os v4.0">
  <a:themeElements>
    <a:clrScheme name="Worldline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B2A9"/>
      </a:accent1>
      <a:accent2>
        <a:srgbClr val="A626AA"/>
      </a:accent2>
      <a:accent3>
        <a:srgbClr val="6639B7"/>
      </a:accent3>
      <a:accent4>
        <a:srgbClr val="AEA400"/>
      </a:accent4>
      <a:accent5>
        <a:srgbClr val="FF6319"/>
      </a:accent5>
      <a:accent6>
        <a:srgbClr val="808080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orldline Theme PPT">
  <a:themeElements>
    <a:clrScheme name="Worldline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B2A9"/>
      </a:accent1>
      <a:accent2>
        <a:srgbClr val="A626AA"/>
      </a:accent2>
      <a:accent3>
        <a:srgbClr val="6639B7"/>
      </a:accent3>
      <a:accent4>
        <a:srgbClr val="AEA400"/>
      </a:accent4>
      <a:accent5>
        <a:srgbClr val="FF6319"/>
      </a:accent5>
      <a:accent6>
        <a:srgbClr val="808080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38DDFDD115A34BAC74FF420D4F8566" ma:contentTypeVersion="0" ma:contentTypeDescription="Create a new document." ma:contentTypeScope="" ma:versionID="b3b5702f03d4a994d1f62c2888d62617">
  <xsd:schema xmlns:xsd="http://www.w3.org/2001/XMLSchema" xmlns:xs="http://www.w3.org/2001/XMLSchema" xmlns:p="http://schemas.microsoft.com/office/2006/metadata/properties" xmlns:ns2="0280757d-37fe-447a-94a4-d00c1eb2ad0e" targetNamespace="http://schemas.microsoft.com/office/2006/metadata/properties" ma:root="true" ma:fieldsID="034d4af025f80ec476fc61887ff67187" ns2:_="">
    <xsd:import namespace="0280757d-37fe-447a-94a4-d00c1eb2ad0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0757d-37fe-447a-94a4-d00c1eb2ad0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280757d-37fe-447a-94a4-d00c1eb2ad0e">PTEC2HVDMWAY-10425-174</_dlc_DocId>
    <_dlc_DocIdUrl xmlns="0280757d-37fe-447a-94a4-d00c1eb2ad0e">
      <Url>https://sp.myatos.net/organization/gbu/wl/tou/sdco/SoftwareEngineering/_layouts/DocIdRedir.aspx?ID=PTEC2HVDMWAY-10425-174</Url>
      <Description>PTEC2HVDMWAY-10425-174</Description>
    </_dlc_DocIdUrl>
  </documentManagement>
</p:properties>
</file>

<file path=customXml/itemProps1.xml><?xml version="1.0" encoding="utf-8"?>
<ds:datastoreItem xmlns:ds="http://schemas.openxmlformats.org/officeDocument/2006/customXml" ds:itemID="{AA105A6A-1DD9-4A2A-AD98-29DFA280D7C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D8F2122B-24BD-405D-B4F9-5A0D2E2F8E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80757d-37fe-447a-94a4-d00c1eb2ad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DB5A48-F9A0-40A0-8DAD-AE0DB83E546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9EF57EE-B4A4-4A69-850B-EAC27BA60BC3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0280757d-37fe-447a-94a4-d00c1eb2ad0e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Atos v4.0</Template>
  <TotalTime>0</TotalTime>
  <Words>8586</Words>
  <Application>Microsoft Office PowerPoint</Application>
  <PresentationFormat>Affichage à l'écran (4:3)</PresentationFormat>
  <Paragraphs>1157</Paragraphs>
  <Slides>50</Slides>
  <Notes>40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50</vt:i4>
      </vt:variant>
    </vt:vector>
  </HeadingPairs>
  <TitlesOfParts>
    <vt:vector size="54" baseType="lpstr">
      <vt:lpstr>Atos v4.0</vt:lpstr>
      <vt:lpstr>1_Benutzerdefiniertes Design</vt:lpstr>
      <vt:lpstr>Worldline Theme PPT</vt:lpstr>
      <vt:lpstr>Benutzerdefiniertes Design</vt:lpstr>
      <vt:lpstr>Présentation PowerPoint</vt:lpstr>
      <vt:lpstr>I. About Information </vt:lpstr>
      <vt:lpstr> </vt:lpstr>
      <vt:lpstr>Présentation PowerPoint</vt:lpstr>
      <vt:lpstr>Présentation PowerPoint</vt:lpstr>
      <vt:lpstr>Présentation PowerPoint</vt:lpstr>
      <vt:lpstr>I. Cordova Example </vt:lpstr>
      <vt:lpstr>II. Working Environment 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</vt:lpstr>
    </vt:vector>
  </TitlesOfParts>
  <Company>Atos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A110743</dc:creator>
  <cp:lastModifiedBy>Gens Maxime</cp:lastModifiedBy>
  <cp:revision>814</cp:revision>
  <cp:lastPrinted>2013-11-12T10:00:13Z</cp:lastPrinted>
  <dcterms:created xsi:type="dcterms:W3CDTF">2013-03-21T14:52:58Z</dcterms:created>
  <dcterms:modified xsi:type="dcterms:W3CDTF">2014-08-06T11:36:40Z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dd-mm-yyyy</vt:lpwstr>
  </property>
  <property fmtid="{D5CDD505-2E9C-101B-9397-08002B2CF9AE}" pid="3" name="Author">
    <vt:lpwstr>Author</vt:lpwstr>
  </property>
  <property fmtid="{D5CDD505-2E9C-101B-9397-08002B2CF9AE}" pid="4" name="GBU">
    <vt:lpwstr>GBU</vt:lpwstr>
  </property>
  <property fmtid="{D5CDD505-2E9C-101B-9397-08002B2CF9AE}" pid="5" name="Division">
    <vt:lpwstr>Division</vt:lpwstr>
  </property>
  <property fmtid="{D5CDD505-2E9C-101B-9397-08002B2CF9AE}" pid="6" name="Department">
    <vt:lpwstr>Department</vt:lpwstr>
  </property>
  <property fmtid="{D5CDD505-2E9C-101B-9397-08002B2CF9AE}" pid="7" name="Classification">
    <vt:lpwstr>© For internal use</vt:lpwstr>
  </property>
  <property fmtid="{D5CDD505-2E9C-101B-9397-08002B2CF9AE}" pid="8" name="ContentTypeId">
    <vt:lpwstr>0x010100B738DDFDD115A34BAC74FF420D4F8566</vt:lpwstr>
  </property>
  <property fmtid="{D5CDD505-2E9C-101B-9397-08002B2CF9AE}" pid="9" name="_dlc_DocIdItemGuid">
    <vt:lpwstr>b2fb5e88-5417-43d9-ad19-09277f7d8f85</vt:lpwstr>
  </property>
</Properties>
</file>